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6" autoAdjust="0"/>
    <p:restoredTop sz="94660"/>
  </p:normalViewPr>
  <p:slideViewPr>
    <p:cSldViewPr snapToGrid="0">
      <p:cViewPr>
        <p:scale>
          <a:sx n="125" d="100"/>
          <a:sy n="125" d="100"/>
        </p:scale>
        <p:origin x="-14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32A7A59-E61F-4009-9A0A-44E7F1E5CB6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2F0DED-911F-444E-897F-345769A62E7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F4F35A-881C-40A9-965D-E64FF4FFB946}" type="datetimeFigureOut">
              <a:rPr lang="en-US" smtClean="0"/>
              <a:t>10/18/2022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1E1E3E-518C-4DB4-86DC-97B09DA7453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778BF-4CC9-4997-A673-C252E5574D2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B3E766-6991-4FF7-8FF7-BCEA794B84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726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49611-5128-4226-B726-FC29716B1FDA}" type="datetimeFigureOut">
              <a:rPr lang="en-US" smtClean="0"/>
              <a:t>10/18/2022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B2AF9D-5F2D-485F-8F14-A978CC9FCDF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070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AA810-4EEC-4D0F-B163-DFC963816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FB6233-FC4F-4628-BA1D-2782F64945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1D367-A9C7-46F9-B78E-724D1BEC06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ADE164-D45A-44D8-82C5-2E0962BB70DA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21783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B02131-22DB-4754-A433-C2056EBF5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5400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50D3D-41CA-4DC7-907E-3C00ACD28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1999" y="1224000"/>
            <a:ext cx="11339999" cy="48587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06C7A0-E91C-4A95-B866-B5D3FEE093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1999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1BA1-B199-498E-8F99-F7D1F5869B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2879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DE164-D45A-44D8-82C5-2E0962BB70DA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33287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Title">
            <a:extLst>
              <a:ext uri="{FF2B5EF4-FFF2-40B4-BE49-F238E27FC236}">
                <a16:creationId xmlns:a16="http://schemas.microsoft.com/office/drawing/2014/main" id="{82336B3C-0982-49C2-85B3-D4D69E435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540000"/>
          </a:xfrm>
        </p:spPr>
        <p:txBody>
          <a:bodyPr/>
          <a:lstStyle/>
          <a:p>
            <a:r>
              <a:rPr lang="en-US" dirty="0"/>
              <a:t>UIHC North Liberty Timeline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2BD778E6-D334-4389-B4C0-6C793B6E1E82}"/>
              </a:ext>
            </a:extLst>
          </p:cNvPr>
          <p:cNvSpPr txBox="1"/>
          <p:nvPr/>
        </p:nvSpPr>
        <p:spPr>
          <a:xfrm>
            <a:off x="791680" y="2937882"/>
            <a:ext cx="569010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2021</a:t>
            </a:r>
          </a:p>
        </p:txBody>
      </p:sp>
      <p:grpSp>
        <p:nvGrpSpPr>
          <p:cNvPr id="5" name="Group 4" title="Milestone Text">
            <a:extLst>
              <a:ext uri="{FF2B5EF4-FFF2-40B4-BE49-F238E27FC236}">
                <a16:creationId xmlns:a16="http://schemas.microsoft.com/office/drawing/2014/main" id="{115A178B-57C4-4B9D-B684-21A92431913E}"/>
              </a:ext>
            </a:extLst>
          </p:cNvPr>
          <p:cNvGrpSpPr/>
          <p:nvPr/>
        </p:nvGrpSpPr>
        <p:grpSpPr>
          <a:xfrm>
            <a:off x="200332" y="4954180"/>
            <a:ext cx="1304308" cy="834148"/>
            <a:chOff x="1510892" y="3741332"/>
            <a:chExt cx="1304308" cy="834148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3DD2C9D1-5E8D-4ED2-989C-330D6753B965}"/>
                </a:ext>
              </a:extLst>
            </p:cNvPr>
            <p:cNvSpPr txBox="1"/>
            <p:nvPr/>
          </p:nvSpPr>
          <p:spPr>
            <a:xfrm>
              <a:off x="1510892" y="3741332"/>
              <a:ext cx="1294782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Planning Begins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36E6E519-8D5B-4E7C-9E35-2BB710F5C3A8}"/>
                </a:ext>
              </a:extLst>
            </p:cNvPr>
            <p:cNvSpPr txBox="1"/>
            <p:nvPr/>
          </p:nvSpPr>
          <p:spPr>
            <a:xfrm>
              <a:off x="1520419" y="4339743"/>
              <a:ext cx="1294781" cy="2357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US" sz="1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Sep 2016</a:t>
              </a:r>
            </a:p>
          </p:txBody>
        </p:sp>
      </p:grpSp>
      <p:sp>
        <p:nvSpPr>
          <p:cNvPr id="3" name="Oval 2" title="Milestone Number">
            <a:extLst>
              <a:ext uri="{FF2B5EF4-FFF2-40B4-BE49-F238E27FC236}">
                <a16:creationId xmlns:a16="http://schemas.microsoft.com/office/drawing/2014/main" id="{48C9F9AC-FF55-4E72-9915-ACA228CA757C}"/>
              </a:ext>
            </a:extLst>
          </p:cNvPr>
          <p:cNvSpPr/>
          <p:nvPr/>
        </p:nvSpPr>
        <p:spPr>
          <a:xfrm>
            <a:off x="643887" y="4445401"/>
            <a:ext cx="407673" cy="40767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254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dirty="0">
              <a:solidFill>
                <a:schemeClr val="bg1"/>
              </a:solidFill>
            </a:endParaRPr>
          </a:p>
        </p:txBody>
      </p:sp>
      <p:pic>
        <p:nvPicPr>
          <p:cNvPr id="28" name="Graphic 27" title="callout">
            <a:extLst>
              <a:ext uri="{FF2B5EF4-FFF2-40B4-BE49-F238E27FC236}">
                <a16:creationId xmlns:a16="http://schemas.microsoft.com/office/drawing/2014/main" id="{4B1B5F0D-3B40-45B0-8532-6404410491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291184" y="3778681"/>
            <a:ext cx="640322" cy="491810"/>
          </a:xfrm>
          <a:prstGeom prst="rect">
            <a:avLst/>
          </a:prstGeom>
        </p:spPr>
      </p:pic>
      <p:sp>
        <p:nvSpPr>
          <p:cNvPr id="114" name="Oval 113" title="Milestone Number">
            <a:extLst>
              <a:ext uri="{FF2B5EF4-FFF2-40B4-BE49-F238E27FC236}">
                <a16:creationId xmlns:a16="http://schemas.microsoft.com/office/drawing/2014/main" id="{1A9A1384-BB26-4C08-8F02-CABB6507B872}"/>
              </a:ext>
            </a:extLst>
          </p:cNvPr>
          <p:cNvSpPr/>
          <p:nvPr/>
        </p:nvSpPr>
        <p:spPr>
          <a:xfrm>
            <a:off x="2403411" y="2196712"/>
            <a:ext cx="407673" cy="40767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254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dirty="0">
              <a:solidFill>
                <a:schemeClr val="bg1"/>
              </a:solidFill>
            </a:endParaRPr>
          </a:p>
        </p:txBody>
      </p:sp>
      <p:pic>
        <p:nvPicPr>
          <p:cNvPr id="176" name="Graphic 175" title="callout">
            <a:extLst>
              <a:ext uri="{FF2B5EF4-FFF2-40B4-BE49-F238E27FC236}">
                <a16:creationId xmlns:a16="http://schemas.microsoft.com/office/drawing/2014/main" id="{B93F302A-1971-452D-AFCA-DD02DB91DA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 flipV="1">
            <a:off x="2197447" y="2822012"/>
            <a:ext cx="581025" cy="251401"/>
          </a:xfrm>
          <a:prstGeom prst="rect">
            <a:avLst/>
          </a:prstGeom>
        </p:spPr>
      </p:pic>
      <p:sp>
        <p:nvSpPr>
          <p:cNvPr id="196" name="TextBox 195">
            <a:extLst>
              <a:ext uri="{FF2B5EF4-FFF2-40B4-BE49-F238E27FC236}">
                <a16:creationId xmlns:a16="http://schemas.microsoft.com/office/drawing/2014/main" id="{9E24B3E5-9E8A-4B3A-ADB6-4481250B3F2A}"/>
              </a:ext>
            </a:extLst>
          </p:cNvPr>
          <p:cNvSpPr txBox="1"/>
          <p:nvPr/>
        </p:nvSpPr>
        <p:spPr>
          <a:xfrm>
            <a:off x="3382576" y="2940070"/>
            <a:ext cx="569010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2022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3984115C-22F4-41EB-BF04-E71D3503F2B5}"/>
              </a:ext>
            </a:extLst>
          </p:cNvPr>
          <p:cNvSpPr txBox="1"/>
          <p:nvPr/>
        </p:nvSpPr>
        <p:spPr>
          <a:xfrm>
            <a:off x="5963110" y="2930904"/>
            <a:ext cx="569010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2023</a:t>
            </a:r>
          </a:p>
        </p:txBody>
      </p:sp>
      <p:grpSp>
        <p:nvGrpSpPr>
          <p:cNvPr id="135" name="Group 134" title="Milestone Text">
            <a:extLst>
              <a:ext uri="{FF2B5EF4-FFF2-40B4-BE49-F238E27FC236}">
                <a16:creationId xmlns:a16="http://schemas.microsoft.com/office/drawing/2014/main" id="{9C021FC8-E21C-449A-BF58-8B0A19ABB84F}"/>
              </a:ext>
            </a:extLst>
          </p:cNvPr>
          <p:cNvGrpSpPr/>
          <p:nvPr/>
        </p:nvGrpSpPr>
        <p:grpSpPr>
          <a:xfrm>
            <a:off x="6715152" y="1400955"/>
            <a:ext cx="1324366" cy="802957"/>
            <a:chOff x="2110556" y="2115209"/>
            <a:chExt cx="1324366" cy="802957"/>
          </a:xfrm>
        </p:grpSpPr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80DC6BE6-5DF7-410B-BE5E-F673AF7AE5AE}"/>
                </a:ext>
              </a:extLst>
            </p:cNvPr>
            <p:cNvSpPr txBox="1"/>
            <p:nvPr/>
          </p:nvSpPr>
          <p:spPr>
            <a:xfrm>
              <a:off x="2140140" y="2115209"/>
              <a:ext cx="1294782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Structure Complete</a:t>
              </a:r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0F387823-885E-4A41-A4D0-57E943BD93E7}"/>
                </a:ext>
              </a:extLst>
            </p:cNvPr>
            <p:cNvSpPr txBox="1"/>
            <p:nvPr/>
          </p:nvSpPr>
          <p:spPr>
            <a:xfrm>
              <a:off x="2110556" y="2682429"/>
              <a:ext cx="1294781" cy="2357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US" sz="1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Jun 2023</a:t>
              </a:r>
            </a:p>
          </p:txBody>
        </p:sp>
      </p:grpSp>
      <p:sp>
        <p:nvSpPr>
          <p:cNvPr id="178" name="Oval 177" title="Milestone Number">
            <a:extLst>
              <a:ext uri="{FF2B5EF4-FFF2-40B4-BE49-F238E27FC236}">
                <a16:creationId xmlns:a16="http://schemas.microsoft.com/office/drawing/2014/main" id="{57FD3253-8DFB-461E-96B1-F96558E6CA00}"/>
              </a:ext>
            </a:extLst>
          </p:cNvPr>
          <p:cNvSpPr/>
          <p:nvPr/>
        </p:nvSpPr>
        <p:spPr>
          <a:xfrm>
            <a:off x="7171840" y="2136443"/>
            <a:ext cx="407673" cy="407673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254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dirty="0">
              <a:solidFill>
                <a:schemeClr val="bg1"/>
              </a:solidFill>
            </a:endParaRPr>
          </a:p>
        </p:txBody>
      </p:sp>
      <p:pic>
        <p:nvPicPr>
          <p:cNvPr id="181" name="Graphic 180" title="callout">
            <a:extLst>
              <a:ext uri="{FF2B5EF4-FFF2-40B4-BE49-F238E27FC236}">
                <a16:creationId xmlns:a16="http://schemas.microsoft.com/office/drawing/2014/main" id="{6C430932-4247-4972-856C-17A09387FC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 flipV="1">
            <a:off x="6901148" y="2738533"/>
            <a:ext cx="616301" cy="385003"/>
          </a:xfrm>
          <a:prstGeom prst="rect">
            <a:avLst/>
          </a:prstGeom>
        </p:spPr>
      </p:pic>
      <p:sp>
        <p:nvSpPr>
          <p:cNvPr id="198" name="TextBox 197">
            <a:extLst>
              <a:ext uri="{FF2B5EF4-FFF2-40B4-BE49-F238E27FC236}">
                <a16:creationId xmlns:a16="http://schemas.microsoft.com/office/drawing/2014/main" id="{384B4D5E-DF22-4556-9F7B-E0627361D734}"/>
              </a:ext>
            </a:extLst>
          </p:cNvPr>
          <p:cNvSpPr txBox="1"/>
          <p:nvPr/>
        </p:nvSpPr>
        <p:spPr>
          <a:xfrm>
            <a:off x="8552678" y="2930904"/>
            <a:ext cx="569010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2024</a:t>
            </a:r>
          </a:p>
        </p:txBody>
      </p:sp>
      <p:sp>
        <p:nvSpPr>
          <p:cNvPr id="140" name="Oval 139" title="Milestone Number">
            <a:extLst>
              <a:ext uri="{FF2B5EF4-FFF2-40B4-BE49-F238E27FC236}">
                <a16:creationId xmlns:a16="http://schemas.microsoft.com/office/drawing/2014/main" id="{FBC221C4-3F0A-406D-B23A-B58B1480E387}"/>
              </a:ext>
            </a:extLst>
          </p:cNvPr>
          <p:cNvSpPr/>
          <p:nvPr/>
        </p:nvSpPr>
        <p:spPr>
          <a:xfrm>
            <a:off x="10298196" y="2178864"/>
            <a:ext cx="407673" cy="407673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254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dirty="0">
              <a:solidFill>
                <a:schemeClr val="bg1"/>
              </a:solidFill>
            </a:endParaRPr>
          </a:p>
        </p:txBody>
      </p:sp>
      <p:grpSp>
        <p:nvGrpSpPr>
          <p:cNvPr id="141" name="Group 140" title="Milestone Text">
            <a:extLst>
              <a:ext uri="{FF2B5EF4-FFF2-40B4-BE49-F238E27FC236}">
                <a16:creationId xmlns:a16="http://schemas.microsoft.com/office/drawing/2014/main" id="{DA11B626-9DDC-4EF3-B78A-12990E1BD9AF}"/>
              </a:ext>
            </a:extLst>
          </p:cNvPr>
          <p:cNvGrpSpPr/>
          <p:nvPr/>
        </p:nvGrpSpPr>
        <p:grpSpPr>
          <a:xfrm>
            <a:off x="10629254" y="4942949"/>
            <a:ext cx="1315048" cy="1113588"/>
            <a:chOff x="2090289" y="2162177"/>
            <a:chExt cx="1315048" cy="1113588"/>
          </a:xfrm>
        </p:grpSpPr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C00C099A-E5BD-41FF-8EC5-D4F9E8C3CD9B}"/>
                </a:ext>
              </a:extLst>
            </p:cNvPr>
            <p:cNvSpPr txBox="1"/>
            <p:nvPr/>
          </p:nvSpPr>
          <p:spPr>
            <a:xfrm>
              <a:off x="2110555" y="2162177"/>
              <a:ext cx="1294782" cy="83099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Opening Hospital</a:t>
              </a:r>
            </a:p>
            <a:p>
              <a:pPr algn="ctr"/>
              <a:r>
                <a:rPr 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and Clinics</a:t>
              </a:r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DE439C6D-90D3-4F12-9A66-9844B582F433}"/>
                </a:ext>
              </a:extLst>
            </p:cNvPr>
            <p:cNvSpPr txBox="1"/>
            <p:nvPr/>
          </p:nvSpPr>
          <p:spPr>
            <a:xfrm>
              <a:off x="2090289" y="3040028"/>
              <a:ext cx="1294781" cy="2357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US" sz="1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Jun 2025</a:t>
              </a:r>
            </a:p>
          </p:txBody>
        </p:sp>
      </p:grpSp>
      <p:pic>
        <p:nvPicPr>
          <p:cNvPr id="184" name="Graphic 183" title="callout">
            <a:extLst>
              <a:ext uri="{FF2B5EF4-FFF2-40B4-BE49-F238E27FC236}">
                <a16:creationId xmlns:a16="http://schemas.microsoft.com/office/drawing/2014/main" id="{287891DE-9B03-4F92-B29A-5C284BF28F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 flipV="1">
            <a:off x="11189064" y="3747005"/>
            <a:ext cx="736009" cy="520019"/>
          </a:xfrm>
          <a:prstGeom prst="rect">
            <a:avLst/>
          </a:prstGeom>
        </p:spPr>
      </p:pic>
      <p:grpSp>
        <p:nvGrpSpPr>
          <p:cNvPr id="148" name="Group 147" title="Milestone Text">
            <a:extLst>
              <a:ext uri="{FF2B5EF4-FFF2-40B4-BE49-F238E27FC236}">
                <a16:creationId xmlns:a16="http://schemas.microsoft.com/office/drawing/2014/main" id="{46767E01-F09C-4ADE-A46A-908AFB5FFB0E}"/>
              </a:ext>
            </a:extLst>
          </p:cNvPr>
          <p:cNvGrpSpPr/>
          <p:nvPr/>
        </p:nvGrpSpPr>
        <p:grpSpPr>
          <a:xfrm>
            <a:off x="9798311" y="1427110"/>
            <a:ext cx="1309978" cy="794237"/>
            <a:chOff x="2095359" y="2074988"/>
            <a:chExt cx="1309978" cy="794237"/>
          </a:xfrm>
        </p:grpSpPr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DC986DC1-84E8-47FB-8950-1039ECBFBBEF}"/>
                </a:ext>
              </a:extLst>
            </p:cNvPr>
            <p:cNvSpPr txBox="1"/>
            <p:nvPr/>
          </p:nvSpPr>
          <p:spPr>
            <a:xfrm>
              <a:off x="2110555" y="2074988"/>
              <a:ext cx="1294782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Substantial Completion</a:t>
              </a: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AB7484FD-5AD7-4257-834F-A126B3AE4A02}"/>
                </a:ext>
              </a:extLst>
            </p:cNvPr>
            <p:cNvSpPr txBox="1"/>
            <p:nvPr/>
          </p:nvSpPr>
          <p:spPr>
            <a:xfrm>
              <a:off x="2095359" y="2633488"/>
              <a:ext cx="1294781" cy="2357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US" sz="1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Dec 2024</a:t>
              </a:r>
            </a:p>
          </p:txBody>
        </p:sp>
      </p:grpSp>
      <p:sp>
        <p:nvSpPr>
          <p:cNvPr id="147" name="Oval 146" title="Milestone Number">
            <a:extLst>
              <a:ext uri="{FF2B5EF4-FFF2-40B4-BE49-F238E27FC236}">
                <a16:creationId xmlns:a16="http://schemas.microsoft.com/office/drawing/2014/main" id="{FE69CE1A-2C45-45CB-A60D-9AF7425960BE}"/>
              </a:ext>
            </a:extLst>
          </p:cNvPr>
          <p:cNvSpPr/>
          <p:nvPr/>
        </p:nvSpPr>
        <p:spPr>
          <a:xfrm>
            <a:off x="9625871" y="4427519"/>
            <a:ext cx="407673" cy="407673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254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dirty="0">
              <a:solidFill>
                <a:schemeClr val="bg1"/>
              </a:solidFill>
            </a:endParaRPr>
          </a:p>
        </p:txBody>
      </p:sp>
      <p:pic>
        <p:nvPicPr>
          <p:cNvPr id="183" name="Graphic 182" title="callout">
            <a:extLst>
              <a:ext uri="{FF2B5EF4-FFF2-40B4-BE49-F238E27FC236}">
                <a16:creationId xmlns:a16="http://schemas.microsoft.com/office/drawing/2014/main" id="{3F72C53C-D2C0-48D2-ACE4-85531F7A41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10359158" y="2801036"/>
            <a:ext cx="581025" cy="295275"/>
          </a:xfrm>
          <a:prstGeom prst="rect">
            <a:avLst/>
          </a:prstGeom>
        </p:spPr>
      </p:pic>
      <p:grpSp>
        <p:nvGrpSpPr>
          <p:cNvPr id="13" name="Group 12" title="Year 4">
            <a:extLst>
              <a:ext uri="{FF2B5EF4-FFF2-40B4-BE49-F238E27FC236}">
                <a16:creationId xmlns:a16="http://schemas.microsoft.com/office/drawing/2014/main" id="{796A492B-A461-4DF4-829B-48E03DBB2D84}"/>
              </a:ext>
            </a:extLst>
          </p:cNvPr>
          <p:cNvGrpSpPr/>
          <p:nvPr/>
        </p:nvGrpSpPr>
        <p:grpSpPr>
          <a:xfrm>
            <a:off x="8481353" y="3119046"/>
            <a:ext cx="3133180" cy="562188"/>
            <a:chOff x="8481353" y="3119046"/>
            <a:chExt cx="3133180" cy="562188"/>
          </a:xfrm>
        </p:grpSpPr>
        <p:cxnSp>
          <p:nvCxnSpPr>
            <p:cNvPr id="132" name="Straight Connector 131" title="Q lines">
              <a:extLst>
                <a:ext uri="{FF2B5EF4-FFF2-40B4-BE49-F238E27FC236}">
                  <a16:creationId xmlns:a16="http://schemas.microsoft.com/office/drawing/2014/main" id="{DADF55DC-8614-46C4-AC8D-C017E79DF82C}"/>
                </a:ext>
              </a:extLst>
            </p:cNvPr>
            <p:cNvCxnSpPr>
              <a:cxnSpLocks/>
            </p:cNvCxnSpPr>
            <p:nvPr/>
          </p:nvCxnSpPr>
          <p:spPr>
            <a:xfrm>
              <a:off x="10785757" y="311904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 title="Q lines">
              <a:extLst>
                <a:ext uri="{FF2B5EF4-FFF2-40B4-BE49-F238E27FC236}">
                  <a16:creationId xmlns:a16="http://schemas.microsoft.com/office/drawing/2014/main" id="{1CC2C11B-DCA8-4886-9E58-AA89E8AF76AE}"/>
                </a:ext>
              </a:extLst>
            </p:cNvPr>
            <p:cNvCxnSpPr>
              <a:cxnSpLocks/>
            </p:cNvCxnSpPr>
            <p:nvPr/>
          </p:nvCxnSpPr>
          <p:spPr>
            <a:xfrm>
              <a:off x="9481202" y="311904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Arrow: Right 132" title="Year Arrow">
              <a:extLst>
                <a:ext uri="{FF2B5EF4-FFF2-40B4-BE49-F238E27FC236}">
                  <a16:creationId xmlns:a16="http://schemas.microsoft.com/office/drawing/2014/main" id="{A110A5D9-A956-42CB-B7D5-E146C9C54A57}"/>
                </a:ext>
              </a:extLst>
            </p:cNvPr>
            <p:cNvSpPr/>
            <p:nvPr/>
          </p:nvSpPr>
          <p:spPr>
            <a:xfrm>
              <a:off x="8481353" y="3325978"/>
              <a:ext cx="3133180" cy="355256"/>
            </a:xfrm>
            <a:prstGeom prst="rightArrow">
              <a:avLst>
                <a:gd name="adj1" fmla="val 100000"/>
                <a:gd name="adj2" fmla="val 50000"/>
              </a:avLst>
            </a:prstGeom>
            <a:gradFill flip="none" rotWithShape="1">
              <a:gsLst>
                <a:gs pos="0">
                  <a:schemeClr val="accent4">
                    <a:lumMod val="20000"/>
                    <a:lumOff val="80000"/>
                  </a:schemeClr>
                </a:gs>
                <a:gs pos="100000">
                  <a:schemeClr val="accent4"/>
                </a:gs>
              </a:gsLst>
              <a:lin ang="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175" name="Oval 174" title="Quarter Background Cirlce">
              <a:extLst>
                <a:ext uri="{FF2B5EF4-FFF2-40B4-BE49-F238E27FC236}">
                  <a16:creationId xmlns:a16="http://schemas.microsoft.com/office/drawing/2014/main" id="{46B7F3B1-E639-4E45-8C09-EEE9623F5744}"/>
                </a:ext>
              </a:extLst>
            </p:cNvPr>
            <p:cNvSpPr/>
            <p:nvPr/>
          </p:nvSpPr>
          <p:spPr>
            <a:xfrm>
              <a:off x="10682502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4" name="Oval 173" title="Quarter Background Cirlce">
              <a:extLst>
                <a:ext uri="{FF2B5EF4-FFF2-40B4-BE49-F238E27FC236}">
                  <a16:creationId xmlns:a16="http://schemas.microsoft.com/office/drawing/2014/main" id="{22990B42-96AA-4CDA-BEF5-915FC5414678}"/>
                </a:ext>
              </a:extLst>
            </p:cNvPr>
            <p:cNvSpPr/>
            <p:nvPr/>
          </p:nvSpPr>
          <p:spPr>
            <a:xfrm>
              <a:off x="10031923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0" name="Oval 169" title="Quarter Background Cirlce">
              <a:extLst>
                <a:ext uri="{FF2B5EF4-FFF2-40B4-BE49-F238E27FC236}">
                  <a16:creationId xmlns:a16="http://schemas.microsoft.com/office/drawing/2014/main" id="{0B111BE8-D235-4A79-B144-43953D0D52B3}"/>
                </a:ext>
              </a:extLst>
            </p:cNvPr>
            <p:cNvSpPr/>
            <p:nvPr/>
          </p:nvSpPr>
          <p:spPr>
            <a:xfrm>
              <a:off x="9384678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7" name="Oval 166" title="Quarter Background Cirlce">
              <a:extLst>
                <a:ext uri="{FF2B5EF4-FFF2-40B4-BE49-F238E27FC236}">
                  <a16:creationId xmlns:a16="http://schemas.microsoft.com/office/drawing/2014/main" id="{04E8807B-9D7A-452A-B3FB-3E2BE3E94F86}"/>
                </a:ext>
              </a:extLst>
            </p:cNvPr>
            <p:cNvSpPr/>
            <p:nvPr/>
          </p:nvSpPr>
          <p:spPr>
            <a:xfrm>
              <a:off x="8731634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54" name="Straight Connector 53" title="Q lines">
              <a:extLst>
                <a:ext uri="{FF2B5EF4-FFF2-40B4-BE49-F238E27FC236}">
                  <a16:creationId xmlns:a16="http://schemas.microsoft.com/office/drawing/2014/main" id="{36A1E96A-0A5C-4A53-B4EC-B6FD837F5F75}"/>
                </a:ext>
              </a:extLst>
            </p:cNvPr>
            <p:cNvCxnSpPr>
              <a:cxnSpLocks/>
            </p:cNvCxnSpPr>
            <p:nvPr/>
          </p:nvCxnSpPr>
          <p:spPr>
            <a:xfrm>
              <a:off x="8836180" y="3119046"/>
              <a:ext cx="0" cy="165471"/>
            </a:xfrm>
            <a:prstGeom prst="line">
              <a:avLst/>
            </a:prstGeom>
            <a:ln w="15875" cmpd="sng">
              <a:solidFill>
                <a:schemeClr val="tx1">
                  <a:lumMod val="75000"/>
                  <a:lumOff val="25000"/>
                </a:schemeClr>
              </a:solidFill>
              <a:prstDash val="solid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 title="Q lines">
              <a:extLst>
                <a:ext uri="{FF2B5EF4-FFF2-40B4-BE49-F238E27FC236}">
                  <a16:creationId xmlns:a16="http://schemas.microsoft.com/office/drawing/2014/main" id="{D8CC268F-92F4-41DE-866F-F6BF296668DE}"/>
                </a:ext>
              </a:extLst>
            </p:cNvPr>
            <p:cNvCxnSpPr>
              <a:cxnSpLocks/>
            </p:cNvCxnSpPr>
            <p:nvPr/>
          </p:nvCxnSpPr>
          <p:spPr>
            <a:xfrm>
              <a:off x="10130964" y="311904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TextBox 108" title="Quarter Number">
              <a:extLst>
                <a:ext uri="{FF2B5EF4-FFF2-40B4-BE49-F238E27FC236}">
                  <a16:creationId xmlns:a16="http://schemas.microsoft.com/office/drawing/2014/main" id="{611F0B67-8314-4DF8-99E7-108753641C77}"/>
                </a:ext>
              </a:extLst>
            </p:cNvPr>
            <p:cNvSpPr txBox="1"/>
            <p:nvPr/>
          </p:nvSpPr>
          <p:spPr>
            <a:xfrm>
              <a:off x="8696830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Q1</a:t>
              </a:r>
              <a:endParaRPr lang="en-US" sz="10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10" name="TextBox 109" title="Quarter Number">
              <a:extLst>
                <a:ext uri="{FF2B5EF4-FFF2-40B4-BE49-F238E27FC236}">
                  <a16:creationId xmlns:a16="http://schemas.microsoft.com/office/drawing/2014/main" id="{BAA83CD7-1992-4845-9916-79B3A6737423}"/>
                </a:ext>
              </a:extLst>
            </p:cNvPr>
            <p:cNvSpPr txBox="1"/>
            <p:nvPr/>
          </p:nvSpPr>
          <p:spPr>
            <a:xfrm>
              <a:off x="9344345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Q2</a:t>
              </a:r>
              <a:endPara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11" name="TextBox 110" title="Quarter Number">
              <a:extLst>
                <a:ext uri="{FF2B5EF4-FFF2-40B4-BE49-F238E27FC236}">
                  <a16:creationId xmlns:a16="http://schemas.microsoft.com/office/drawing/2014/main" id="{2F2B6738-A856-4DBF-B465-BC5964B0D7BC}"/>
                </a:ext>
              </a:extLst>
            </p:cNvPr>
            <p:cNvSpPr txBox="1"/>
            <p:nvPr/>
          </p:nvSpPr>
          <p:spPr>
            <a:xfrm>
              <a:off x="9991860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Q3</a:t>
              </a:r>
              <a:endPara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12" name="TextBox 111" title="Quarter Number">
              <a:extLst>
                <a:ext uri="{FF2B5EF4-FFF2-40B4-BE49-F238E27FC236}">
                  <a16:creationId xmlns:a16="http://schemas.microsoft.com/office/drawing/2014/main" id="{C941D233-C1E8-47A4-83C7-CEDB158017C3}"/>
                </a:ext>
              </a:extLst>
            </p:cNvPr>
            <p:cNvSpPr txBox="1"/>
            <p:nvPr/>
          </p:nvSpPr>
          <p:spPr>
            <a:xfrm>
              <a:off x="10639376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Q4</a:t>
              </a:r>
              <a:endPara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2" name="Group 11" title="Year 3">
            <a:extLst>
              <a:ext uri="{FF2B5EF4-FFF2-40B4-BE49-F238E27FC236}">
                <a16:creationId xmlns:a16="http://schemas.microsoft.com/office/drawing/2014/main" id="{3F285DE4-D4F7-46DA-AB4A-CA9A01C3467F}"/>
              </a:ext>
            </a:extLst>
          </p:cNvPr>
          <p:cNvGrpSpPr/>
          <p:nvPr/>
        </p:nvGrpSpPr>
        <p:grpSpPr>
          <a:xfrm>
            <a:off x="5886628" y="3119046"/>
            <a:ext cx="2784204" cy="562188"/>
            <a:chOff x="5886628" y="3119046"/>
            <a:chExt cx="2784204" cy="562188"/>
          </a:xfrm>
        </p:grpSpPr>
        <p:cxnSp>
          <p:nvCxnSpPr>
            <p:cNvPr id="118" name="Straight Connector 117" title="Q lines">
              <a:extLst>
                <a:ext uri="{FF2B5EF4-FFF2-40B4-BE49-F238E27FC236}">
                  <a16:creationId xmlns:a16="http://schemas.microsoft.com/office/drawing/2014/main" id="{41B307BB-3402-4094-9F33-C7024257652B}"/>
                </a:ext>
              </a:extLst>
            </p:cNvPr>
            <p:cNvCxnSpPr>
              <a:cxnSpLocks/>
            </p:cNvCxnSpPr>
            <p:nvPr/>
          </p:nvCxnSpPr>
          <p:spPr>
            <a:xfrm>
              <a:off x="6890490" y="311904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5" name="Arrow: Right 184" title="Year Arrow">
              <a:extLst>
                <a:ext uri="{FF2B5EF4-FFF2-40B4-BE49-F238E27FC236}">
                  <a16:creationId xmlns:a16="http://schemas.microsoft.com/office/drawing/2014/main" id="{A7D364CD-A62A-4E74-A3A3-D45CADD6DED2}"/>
                </a:ext>
              </a:extLst>
            </p:cNvPr>
            <p:cNvSpPr/>
            <p:nvPr/>
          </p:nvSpPr>
          <p:spPr>
            <a:xfrm>
              <a:off x="5886628" y="3325978"/>
              <a:ext cx="2784204" cy="355256"/>
            </a:xfrm>
            <a:prstGeom prst="rightArrow">
              <a:avLst>
                <a:gd name="adj1" fmla="val 100000"/>
                <a:gd name="adj2" fmla="val 50000"/>
              </a:avLst>
            </a:prstGeom>
            <a:gradFill flip="none" rotWithShape="1">
              <a:gsLst>
                <a:gs pos="0">
                  <a:schemeClr val="accent3">
                    <a:lumMod val="20000"/>
                    <a:lumOff val="80000"/>
                  </a:schemeClr>
                </a:gs>
                <a:gs pos="100000">
                  <a:schemeClr val="accent3"/>
                </a:gs>
              </a:gsLst>
              <a:lin ang="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166" name="Oval 165" title="Quarter Background Cirlce">
              <a:extLst>
                <a:ext uri="{FF2B5EF4-FFF2-40B4-BE49-F238E27FC236}">
                  <a16:creationId xmlns:a16="http://schemas.microsoft.com/office/drawing/2014/main" id="{CD235FFC-6A0E-47AF-AC8F-20677EB444FC}"/>
                </a:ext>
              </a:extLst>
            </p:cNvPr>
            <p:cNvSpPr/>
            <p:nvPr/>
          </p:nvSpPr>
          <p:spPr>
            <a:xfrm>
              <a:off x="8095938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5" name="Oval 164" title="Quarter Background Cirlce">
              <a:extLst>
                <a:ext uri="{FF2B5EF4-FFF2-40B4-BE49-F238E27FC236}">
                  <a16:creationId xmlns:a16="http://schemas.microsoft.com/office/drawing/2014/main" id="{D7F66751-5B2A-464C-A0AD-37B9D94CCC55}"/>
                </a:ext>
              </a:extLst>
            </p:cNvPr>
            <p:cNvSpPr/>
            <p:nvPr/>
          </p:nvSpPr>
          <p:spPr>
            <a:xfrm>
              <a:off x="7443121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4" name="Oval 163" title="Quarter Background Cirlce">
              <a:extLst>
                <a:ext uri="{FF2B5EF4-FFF2-40B4-BE49-F238E27FC236}">
                  <a16:creationId xmlns:a16="http://schemas.microsoft.com/office/drawing/2014/main" id="{2BB6040F-EB4E-4310-BF98-25F47485E087}"/>
                </a:ext>
              </a:extLst>
            </p:cNvPr>
            <p:cNvSpPr/>
            <p:nvPr/>
          </p:nvSpPr>
          <p:spPr>
            <a:xfrm>
              <a:off x="6791842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3" name="Oval 162" title="Quarter Background Cirlce">
              <a:extLst>
                <a:ext uri="{FF2B5EF4-FFF2-40B4-BE49-F238E27FC236}">
                  <a16:creationId xmlns:a16="http://schemas.microsoft.com/office/drawing/2014/main" id="{CBAEC703-69EC-45A2-BB54-7EAC7D4E5E9C}"/>
                </a:ext>
              </a:extLst>
            </p:cNvPr>
            <p:cNvSpPr/>
            <p:nvPr/>
          </p:nvSpPr>
          <p:spPr>
            <a:xfrm>
              <a:off x="6140756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50" name="Straight Connector 49" title="Q lines">
              <a:extLst>
                <a:ext uri="{FF2B5EF4-FFF2-40B4-BE49-F238E27FC236}">
                  <a16:creationId xmlns:a16="http://schemas.microsoft.com/office/drawing/2014/main" id="{521F9259-091E-4E50-AC57-3FA326D587DF}"/>
                </a:ext>
              </a:extLst>
            </p:cNvPr>
            <p:cNvCxnSpPr>
              <a:cxnSpLocks/>
            </p:cNvCxnSpPr>
            <p:nvPr/>
          </p:nvCxnSpPr>
          <p:spPr>
            <a:xfrm>
              <a:off x="6246612" y="3119046"/>
              <a:ext cx="0" cy="165471"/>
            </a:xfrm>
            <a:prstGeom prst="line">
              <a:avLst/>
            </a:prstGeom>
            <a:ln w="15875" cmpd="sng">
              <a:solidFill>
                <a:schemeClr val="tx1">
                  <a:lumMod val="75000"/>
                  <a:lumOff val="25000"/>
                </a:schemeClr>
              </a:solidFill>
              <a:prstDash val="solid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 title="Q lines">
              <a:extLst>
                <a:ext uri="{FF2B5EF4-FFF2-40B4-BE49-F238E27FC236}">
                  <a16:creationId xmlns:a16="http://schemas.microsoft.com/office/drawing/2014/main" id="{F54047B2-9C08-4A8C-A924-AA676C29FB41}"/>
                </a:ext>
              </a:extLst>
            </p:cNvPr>
            <p:cNvCxnSpPr>
              <a:cxnSpLocks/>
            </p:cNvCxnSpPr>
            <p:nvPr/>
          </p:nvCxnSpPr>
          <p:spPr>
            <a:xfrm>
              <a:off x="7541396" y="311904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 title="Q lines">
              <a:extLst>
                <a:ext uri="{FF2B5EF4-FFF2-40B4-BE49-F238E27FC236}">
                  <a16:creationId xmlns:a16="http://schemas.microsoft.com/office/drawing/2014/main" id="{1B503BE8-868F-4660-8AFA-BE353AB48B68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88" y="311904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TextBox 104" title="Quarter Number">
              <a:extLst>
                <a:ext uri="{FF2B5EF4-FFF2-40B4-BE49-F238E27FC236}">
                  <a16:creationId xmlns:a16="http://schemas.microsoft.com/office/drawing/2014/main" id="{16EAD50A-0933-4C9C-95E6-08A076B32041}"/>
                </a:ext>
              </a:extLst>
            </p:cNvPr>
            <p:cNvSpPr txBox="1"/>
            <p:nvPr/>
          </p:nvSpPr>
          <p:spPr>
            <a:xfrm>
              <a:off x="6106770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Q1</a:t>
              </a:r>
              <a:endParaRPr lang="en-US" sz="10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06" name="TextBox 105" title="Quarter Number">
              <a:extLst>
                <a:ext uri="{FF2B5EF4-FFF2-40B4-BE49-F238E27FC236}">
                  <a16:creationId xmlns:a16="http://schemas.microsoft.com/office/drawing/2014/main" id="{1A5CBF37-8585-4DC5-9107-7C048ACE4F6B}"/>
                </a:ext>
              </a:extLst>
            </p:cNvPr>
            <p:cNvSpPr txBox="1"/>
            <p:nvPr/>
          </p:nvSpPr>
          <p:spPr>
            <a:xfrm>
              <a:off x="6754285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Q2</a:t>
              </a:r>
              <a:endPara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07" name="TextBox 106" title="Quarter Number">
              <a:extLst>
                <a:ext uri="{FF2B5EF4-FFF2-40B4-BE49-F238E27FC236}">
                  <a16:creationId xmlns:a16="http://schemas.microsoft.com/office/drawing/2014/main" id="{1B2A0732-77CE-4CCD-9584-C8A3BD068222}"/>
                </a:ext>
              </a:extLst>
            </p:cNvPr>
            <p:cNvSpPr txBox="1"/>
            <p:nvPr/>
          </p:nvSpPr>
          <p:spPr>
            <a:xfrm>
              <a:off x="7401800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Q3</a:t>
              </a:r>
              <a:endPara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08" name="TextBox 107" title="Quarter Number">
              <a:extLst>
                <a:ext uri="{FF2B5EF4-FFF2-40B4-BE49-F238E27FC236}">
                  <a16:creationId xmlns:a16="http://schemas.microsoft.com/office/drawing/2014/main" id="{D56C61BF-4889-44FB-9251-6B314A0F79CE}"/>
                </a:ext>
              </a:extLst>
            </p:cNvPr>
            <p:cNvSpPr txBox="1"/>
            <p:nvPr/>
          </p:nvSpPr>
          <p:spPr>
            <a:xfrm>
              <a:off x="8049315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Q4</a:t>
              </a:r>
              <a:endPara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0" name="Group 9" title="Year 2">
            <a:extLst>
              <a:ext uri="{FF2B5EF4-FFF2-40B4-BE49-F238E27FC236}">
                <a16:creationId xmlns:a16="http://schemas.microsoft.com/office/drawing/2014/main" id="{08CFCDD2-2F04-4844-95B5-E9B4F725068A}"/>
              </a:ext>
            </a:extLst>
          </p:cNvPr>
          <p:cNvGrpSpPr/>
          <p:nvPr/>
        </p:nvGrpSpPr>
        <p:grpSpPr>
          <a:xfrm>
            <a:off x="3309141" y="3119046"/>
            <a:ext cx="2759196" cy="561751"/>
            <a:chOff x="3309141" y="3119046"/>
            <a:chExt cx="2759196" cy="561751"/>
          </a:xfrm>
        </p:grpSpPr>
        <p:sp>
          <p:nvSpPr>
            <p:cNvPr id="131" name="Arrow: Right 130" title="Year Arrow">
              <a:extLst>
                <a:ext uri="{FF2B5EF4-FFF2-40B4-BE49-F238E27FC236}">
                  <a16:creationId xmlns:a16="http://schemas.microsoft.com/office/drawing/2014/main" id="{263DB357-E526-408B-9B3F-F017605849ED}"/>
                </a:ext>
              </a:extLst>
            </p:cNvPr>
            <p:cNvSpPr/>
            <p:nvPr/>
          </p:nvSpPr>
          <p:spPr>
            <a:xfrm>
              <a:off x="3309141" y="3325541"/>
              <a:ext cx="2759196" cy="355256"/>
            </a:xfrm>
            <a:prstGeom prst="rightArrow">
              <a:avLst>
                <a:gd name="adj1" fmla="val 100000"/>
                <a:gd name="adj2" fmla="val 50000"/>
              </a:avLst>
            </a:pr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00000">
                  <a:schemeClr val="accent1"/>
                </a:gs>
              </a:gsLst>
              <a:lin ang="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162" name="Oval 161" title="Quarter Background Cirlce">
              <a:extLst>
                <a:ext uri="{FF2B5EF4-FFF2-40B4-BE49-F238E27FC236}">
                  <a16:creationId xmlns:a16="http://schemas.microsoft.com/office/drawing/2014/main" id="{DDADAC53-FEC9-400E-B7FC-72F25EF0FE21}"/>
                </a:ext>
              </a:extLst>
            </p:cNvPr>
            <p:cNvSpPr/>
            <p:nvPr/>
          </p:nvSpPr>
          <p:spPr>
            <a:xfrm>
              <a:off x="5494904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1" name="Oval 160" title="Quarter Background Cirlce">
              <a:extLst>
                <a:ext uri="{FF2B5EF4-FFF2-40B4-BE49-F238E27FC236}">
                  <a16:creationId xmlns:a16="http://schemas.microsoft.com/office/drawing/2014/main" id="{EC0BAC80-DECA-4286-9763-E1B32B824792}"/>
                </a:ext>
              </a:extLst>
            </p:cNvPr>
            <p:cNvSpPr/>
            <p:nvPr/>
          </p:nvSpPr>
          <p:spPr>
            <a:xfrm>
              <a:off x="4845879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0" name="Oval 159" title="Quarter Background Cirlce">
              <a:extLst>
                <a:ext uri="{FF2B5EF4-FFF2-40B4-BE49-F238E27FC236}">
                  <a16:creationId xmlns:a16="http://schemas.microsoft.com/office/drawing/2014/main" id="{83C4B4F8-27D7-41DD-896D-A1B91FF462FD}"/>
                </a:ext>
              </a:extLst>
            </p:cNvPr>
            <p:cNvSpPr/>
            <p:nvPr/>
          </p:nvSpPr>
          <p:spPr>
            <a:xfrm>
              <a:off x="4209357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9" name="Oval 158" title="Quarter Background Cirlce">
              <a:extLst>
                <a:ext uri="{FF2B5EF4-FFF2-40B4-BE49-F238E27FC236}">
                  <a16:creationId xmlns:a16="http://schemas.microsoft.com/office/drawing/2014/main" id="{AE29C92D-0A5A-405A-B0B6-9115A90C3CB7}"/>
                </a:ext>
              </a:extLst>
            </p:cNvPr>
            <p:cNvSpPr/>
            <p:nvPr/>
          </p:nvSpPr>
          <p:spPr>
            <a:xfrm>
              <a:off x="3552167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8" name="Straight Connector 37" title="Q lines">
              <a:extLst>
                <a:ext uri="{FF2B5EF4-FFF2-40B4-BE49-F238E27FC236}">
                  <a16:creationId xmlns:a16="http://schemas.microsoft.com/office/drawing/2014/main" id="{AF8B8BAA-B7B7-419D-B159-3760CB7AE576}"/>
                </a:ext>
              </a:extLst>
            </p:cNvPr>
            <p:cNvCxnSpPr>
              <a:cxnSpLocks/>
            </p:cNvCxnSpPr>
            <p:nvPr/>
          </p:nvCxnSpPr>
          <p:spPr>
            <a:xfrm>
              <a:off x="3657043" y="3119046"/>
              <a:ext cx="0" cy="165471"/>
            </a:xfrm>
            <a:prstGeom prst="line">
              <a:avLst/>
            </a:prstGeom>
            <a:ln w="15875" cmpd="sng">
              <a:solidFill>
                <a:schemeClr val="tx1">
                  <a:lumMod val="75000"/>
                  <a:lumOff val="25000"/>
                </a:schemeClr>
              </a:solidFill>
              <a:prstDash val="solid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 title="Q lines">
              <a:extLst>
                <a:ext uri="{FF2B5EF4-FFF2-40B4-BE49-F238E27FC236}">
                  <a16:creationId xmlns:a16="http://schemas.microsoft.com/office/drawing/2014/main" id="{8CEE23F6-603B-4DB5-A968-8F086AA2AF53}"/>
                </a:ext>
              </a:extLst>
            </p:cNvPr>
            <p:cNvCxnSpPr>
              <a:cxnSpLocks/>
            </p:cNvCxnSpPr>
            <p:nvPr/>
          </p:nvCxnSpPr>
          <p:spPr>
            <a:xfrm>
              <a:off x="4304435" y="311904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 title="Q lines">
              <a:extLst>
                <a:ext uri="{FF2B5EF4-FFF2-40B4-BE49-F238E27FC236}">
                  <a16:creationId xmlns:a16="http://schemas.microsoft.com/office/drawing/2014/main" id="{B0EC7A32-A13D-40FD-8FCB-9A2616556D19}"/>
                </a:ext>
              </a:extLst>
            </p:cNvPr>
            <p:cNvCxnSpPr>
              <a:cxnSpLocks/>
            </p:cNvCxnSpPr>
            <p:nvPr/>
          </p:nvCxnSpPr>
          <p:spPr>
            <a:xfrm>
              <a:off x="4951827" y="311904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 title="Q lines">
              <a:extLst>
                <a:ext uri="{FF2B5EF4-FFF2-40B4-BE49-F238E27FC236}">
                  <a16:creationId xmlns:a16="http://schemas.microsoft.com/office/drawing/2014/main" id="{662638A0-3098-431F-BE5E-612EF4623E02}"/>
                </a:ext>
              </a:extLst>
            </p:cNvPr>
            <p:cNvCxnSpPr>
              <a:cxnSpLocks/>
            </p:cNvCxnSpPr>
            <p:nvPr/>
          </p:nvCxnSpPr>
          <p:spPr>
            <a:xfrm>
              <a:off x="5599219" y="311904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TextBox 100" title="Quarter Number">
              <a:extLst>
                <a:ext uri="{FF2B5EF4-FFF2-40B4-BE49-F238E27FC236}">
                  <a16:creationId xmlns:a16="http://schemas.microsoft.com/office/drawing/2014/main" id="{316E8E00-CDAC-4884-B354-EEC46B99951A}"/>
                </a:ext>
              </a:extLst>
            </p:cNvPr>
            <p:cNvSpPr txBox="1"/>
            <p:nvPr/>
          </p:nvSpPr>
          <p:spPr>
            <a:xfrm>
              <a:off x="3516710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Q1</a:t>
              </a:r>
              <a:endParaRPr lang="en-US" sz="10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02" name="TextBox 101" title="Quarter Number">
              <a:extLst>
                <a:ext uri="{FF2B5EF4-FFF2-40B4-BE49-F238E27FC236}">
                  <a16:creationId xmlns:a16="http://schemas.microsoft.com/office/drawing/2014/main" id="{99123C15-08DD-4459-98C8-FB1D88A48434}"/>
                </a:ext>
              </a:extLst>
            </p:cNvPr>
            <p:cNvSpPr txBox="1"/>
            <p:nvPr/>
          </p:nvSpPr>
          <p:spPr>
            <a:xfrm>
              <a:off x="4164225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Q2</a:t>
              </a:r>
              <a:endPara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03" name="TextBox 102" title="Quarter Number">
              <a:extLst>
                <a:ext uri="{FF2B5EF4-FFF2-40B4-BE49-F238E27FC236}">
                  <a16:creationId xmlns:a16="http://schemas.microsoft.com/office/drawing/2014/main" id="{702C22D6-E9B8-49C2-813B-3220EF5976F5}"/>
                </a:ext>
              </a:extLst>
            </p:cNvPr>
            <p:cNvSpPr txBox="1"/>
            <p:nvPr/>
          </p:nvSpPr>
          <p:spPr>
            <a:xfrm>
              <a:off x="4811740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Q3</a:t>
              </a:r>
              <a:endPara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04" name="TextBox 103" title="Quarter Number">
              <a:extLst>
                <a:ext uri="{FF2B5EF4-FFF2-40B4-BE49-F238E27FC236}">
                  <a16:creationId xmlns:a16="http://schemas.microsoft.com/office/drawing/2014/main" id="{71DFD606-8479-465C-B5A5-ACC2FD6A05AD}"/>
                </a:ext>
              </a:extLst>
            </p:cNvPr>
            <p:cNvSpPr txBox="1"/>
            <p:nvPr/>
          </p:nvSpPr>
          <p:spPr>
            <a:xfrm>
              <a:off x="5459255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Q4</a:t>
              </a:r>
              <a:endPara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8" name="Group 7" title="Year 1">
            <a:extLst>
              <a:ext uri="{FF2B5EF4-FFF2-40B4-BE49-F238E27FC236}">
                <a16:creationId xmlns:a16="http://schemas.microsoft.com/office/drawing/2014/main" id="{3FE7C816-8C1F-4196-BD8D-ED7BD2BF863D}"/>
              </a:ext>
            </a:extLst>
          </p:cNvPr>
          <p:cNvGrpSpPr/>
          <p:nvPr/>
        </p:nvGrpSpPr>
        <p:grpSpPr>
          <a:xfrm>
            <a:off x="791681" y="3119046"/>
            <a:ext cx="2695434" cy="561751"/>
            <a:chOff x="791681" y="3119046"/>
            <a:chExt cx="2695434" cy="561751"/>
          </a:xfrm>
        </p:grpSpPr>
        <p:cxnSp>
          <p:nvCxnSpPr>
            <p:cNvPr id="113" name="Straight Connector 112" title="Q lines">
              <a:extLst>
                <a:ext uri="{FF2B5EF4-FFF2-40B4-BE49-F238E27FC236}">
                  <a16:creationId xmlns:a16="http://schemas.microsoft.com/office/drawing/2014/main" id="{75F70EA1-B891-4307-896D-A45153BF8E82}"/>
                </a:ext>
              </a:extLst>
            </p:cNvPr>
            <p:cNvCxnSpPr>
              <a:cxnSpLocks/>
            </p:cNvCxnSpPr>
            <p:nvPr/>
          </p:nvCxnSpPr>
          <p:spPr>
            <a:xfrm>
              <a:off x="1703309" y="311904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Arrow: Right 129" title="Year Arrow">
              <a:extLst>
                <a:ext uri="{FF2B5EF4-FFF2-40B4-BE49-F238E27FC236}">
                  <a16:creationId xmlns:a16="http://schemas.microsoft.com/office/drawing/2014/main" id="{87B1024A-9540-4EF2-9517-87E3BE7BCE76}"/>
                </a:ext>
              </a:extLst>
            </p:cNvPr>
            <p:cNvSpPr/>
            <p:nvPr/>
          </p:nvSpPr>
          <p:spPr>
            <a:xfrm>
              <a:off x="791681" y="3325541"/>
              <a:ext cx="2695434" cy="355256"/>
            </a:xfrm>
            <a:prstGeom prst="rightArrow">
              <a:avLst>
                <a:gd name="adj1" fmla="val 100000"/>
                <a:gd name="adj2" fmla="val 50000"/>
              </a:avLst>
            </a:prstGeom>
            <a:gradFill flip="none" rotWithShape="1">
              <a:gsLst>
                <a:gs pos="0">
                  <a:schemeClr val="accent2">
                    <a:lumMod val="40000"/>
                    <a:lumOff val="60000"/>
                  </a:schemeClr>
                </a:gs>
                <a:gs pos="100000">
                  <a:schemeClr val="accent2"/>
                </a:gs>
              </a:gsLst>
              <a:lin ang="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158" name="Oval 157" title="Quarter Background Cirlce">
              <a:extLst>
                <a:ext uri="{FF2B5EF4-FFF2-40B4-BE49-F238E27FC236}">
                  <a16:creationId xmlns:a16="http://schemas.microsoft.com/office/drawing/2014/main" id="{74AE39C1-CE7F-4294-BA9F-DE5050CFDD2F}"/>
                </a:ext>
              </a:extLst>
            </p:cNvPr>
            <p:cNvSpPr/>
            <p:nvPr/>
          </p:nvSpPr>
          <p:spPr>
            <a:xfrm>
              <a:off x="2913639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5" name="Oval 144" title="Quarter Background Cirlce">
              <a:extLst>
                <a:ext uri="{FF2B5EF4-FFF2-40B4-BE49-F238E27FC236}">
                  <a16:creationId xmlns:a16="http://schemas.microsoft.com/office/drawing/2014/main" id="{4EC46266-F9A2-46D0-9AAB-09889D0F8267}"/>
                </a:ext>
              </a:extLst>
            </p:cNvPr>
            <p:cNvSpPr/>
            <p:nvPr/>
          </p:nvSpPr>
          <p:spPr>
            <a:xfrm>
              <a:off x="2256010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4" name="Oval 133" title="Quarter Background Cirlce">
              <a:extLst>
                <a:ext uri="{FF2B5EF4-FFF2-40B4-BE49-F238E27FC236}">
                  <a16:creationId xmlns:a16="http://schemas.microsoft.com/office/drawing/2014/main" id="{90488C51-8860-4A29-A9FF-840EEF3025C6}"/>
                </a:ext>
              </a:extLst>
            </p:cNvPr>
            <p:cNvSpPr/>
            <p:nvPr/>
          </p:nvSpPr>
          <p:spPr>
            <a:xfrm>
              <a:off x="1611747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Oval 25" title="Quarter Background Cirlce">
              <a:extLst>
                <a:ext uri="{FF2B5EF4-FFF2-40B4-BE49-F238E27FC236}">
                  <a16:creationId xmlns:a16="http://schemas.microsoft.com/office/drawing/2014/main" id="{2816A943-3130-484E-97D1-6C7917F3DD30}"/>
                </a:ext>
              </a:extLst>
            </p:cNvPr>
            <p:cNvSpPr/>
            <p:nvPr/>
          </p:nvSpPr>
          <p:spPr>
            <a:xfrm>
              <a:off x="965783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0" name="Straight Connector 29" title="Q lines">
              <a:extLst>
                <a:ext uri="{FF2B5EF4-FFF2-40B4-BE49-F238E27FC236}">
                  <a16:creationId xmlns:a16="http://schemas.microsoft.com/office/drawing/2014/main" id="{6190EE01-B30F-4CAC-8C6A-FD17EDED6E01}"/>
                </a:ext>
              </a:extLst>
            </p:cNvPr>
            <p:cNvCxnSpPr>
              <a:cxnSpLocks/>
            </p:cNvCxnSpPr>
            <p:nvPr/>
          </p:nvCxnSpPr>
          <p:spPr>
            <a:xfrm>
              <a:off x="1067475" y="3119046"/>
              <a:ext cx="0" cy="165471"/>
            </a:xfrm>
            <a:prstGeom prst="line">
              <a:avLst/>
            </a:prstGeom>
            <a:ln w="15875" cmpd="sng">
              <a:solidFill>
                <a:schemeClr val="tx1">
                  <a:lumMod val="75000"/>
                  <a:lumOff val="25000"/>
                </a:schemeClr>
              </a:solidFill>
              <a:prstDash val="solid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 title="Q lines">
              <a:extLst>
                <a:ext uri="{FF2B5EF4-FFF2-40B4-BE49-F238E27FC236}">
                  <a16:creationId xmlns:a16="http://schemas.microsoft.com/office/drawing/2014/main" id="{095D6F0B-DF34-40DB-AB6A-1DF127E26984}"/>
                </a:ext>
              </a:extLst>
            </p:cNvPr>
            <p:cNvCxnSpPr>
              <a:cxnSpLocks/>
            </p:cNvCxnSpPr>
            <p:nvPr/>
          </p:nvCxnSpPr>
          <p:spPr>
            <a:xfrm>
              <a:off x="2362259" y="311904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 title="Q lines">
              <a:extLst>
                <a:ext uri="{FF2B5EF4-FFF2-40B4-BE49-F238E27FC236}">
                  <a16:creationId xmlns:a16="http://schemas.microsoft.com/office/drawing/2014/main" id="{4B8B0E64-F638-410E-B55B-23FF670F97FA}"/>
                </a:ext>
              </a:extLst>
            </p:cNvPr>
            <p:cNvCxnSpPr>
              <a:cxnSpLocks/>
            </p:cNvCxnSpPr>
            <p:nvPr/>
          </p:nvCxnSpPr>
          <p:spPr>
            <a:xfrm>
              <a:off x="3009651" y="311904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 title="Quarter Number">
              <a:extLst>
                <a:ext uri="{FF2B5EF4-FFF2-40B4-BE49-F238E27FC236}">
                  <a16:creationId xmlns:a16="http://schemas.microsoft.com/office/drawing/2014/main" id="{4E8CE979-A9B5-418A-BC22-CF6E42776816}"/>
                </a:ext>
              </a:extLst>
            </p:cNvPr>
            <p:cNvSpPr txBox="1"/>
            <p:nvPr/>
          </p:nvSpPr>
          <p:spPr>
            <a:xfrm>
              <a:off x="926650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Q1</a:t>
              </a:r>
              <a:endParaRPr lang="en-US" sz="10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73" name="TextBox 72" title="Quarter Number">
              <a:extLst>
                <a:ext uri="{FF2B5EF4-FFF2-40B4-BE49-F238E27FC236}">
                  <a16:creationId xmlns:a16="http://schemas.microsoft.com/office/drawing/2014/main" id="{6DF41A29-164B-42EC-9F68-19D2E3AEC527}"/>
                </a:ext>
              </a:extLst>
            </p:cNvPr>
            <p:cNvSpPr txBox="1"/>
            <p:nvPr/>
          </p:nvSpPr>
          <p:spPr>
            <a:xfrm>
              <a:off x="1574165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Q2</a:t>
              </a:r>
              <a:endPara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4" name="TextBox 73" title="Quarter Number">
              <a:extLst>
                <a:ext uri="{FF2B5EF4-FFF2-40B4-BE49-F238E27FC236}">
                  <a16:creationId xmlns:a16="http://schemas.microsoft.com/office/drawing/2014/main" id="{7162BA43-FD37-4686-8437-28F117A90A25}"/>
                </a:ext>
              </a:extLst>
            </p:cNvPr>
            <p:cNvSpPr txBox="1"/>
            <p:nvPr/>
          </p:nvSpPr>
          <p:spPr>
            <a:xfrm>
              <a:off x="2221680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Q3</a:t>
              </a:r>
              <a:endPara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5" name="TextBox 74" title="Quarter Number">
              <a:extLst>
                <a:ext uri="{FF2B5EF4-FFF2-40B4-BE49-F238E27FC236}">
                  <a16:creationId xmlns:a16="http://schemas.microsoft.com/office/drawing/2014/main" id="{2717FE78-5079-4505-AEB2-D90CAE956F0A}"/>
                </a:ext>
              </a:extLst>
            </p:cNvPr>
            <p:cNvSpPr txBox="1"/>
            <p:nvPr/>
          </p:nvSpPr>
          <p:spPr>
            <a:xfrm>
              <a:off x="2869195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Q4</a:t>
              </a:r>
              <a:endPara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55" name="Group 154" title="Milestone Text">
            <a:extLst>
              <a:ext uri="{FF2B5EF4-FFF2-40B4-BE49-F238E27FC236}">
                <a16:creationId xmlns:a16="http://schemas.microsoft.com/office/drawing/2014/main" id="{B7E8AB32-ACF6-48EF-91E5-8A5683BA36AF}"/>
              </a:ext>
            </a:extLst>
          </p:cNvPr>
          <p:cNvGrpSpPr/>
          <p:nvPr/>
        </p:nvGrpSpPr>
        <p:grpSpPr>
          <a:xfrm>
            <a:off x="2014359" y="1432275"/>
            <a:ext cx="1309978" cy="769224"/>
            <a:chOff x="2110555" y="2083660"/>
            <a:chExt cx="1309978" cy="769224"/>
          </a:xfrm>
        </p:grpSpPr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40C4810F-3D2C-450A-B8C7-66DA63385986}"/>
                </a:ext>
              </a:extLst>
            </p:cNvPr>
            <p:cNvSpPr txBox="1"/>
            <p:nvPr/>
          </p:nvSpPr>
          <p:spPr>
            <a:xfrm>
              <a:off x="2110555" y="2083660"/>
              <a:ext cx="1294782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 Approval</a:t>
              </a:r>
            </a:p>
          </p:txBody>
        </p:sp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521A9A12-980F-4CAB-BEAD-9C02EB301607}"/>
                </a:ext>
              </a:extLst>
            </p:cNvPr>
            <p:cNvSpPr txBox="1"/>
            <p:nvPr/>
          </p:nvSpPr>
          <p:spPr>
            <a:xfrm>
              <a:off x="2125752" y="2617147"/>
              <a:ext cx="1294781" cy="2357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US" sz="1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Aug 2021</a:t>
              </a:r>
            </a:p>
          </p:txBody>
        </p:sp>
      </p:grpSp>
      <p:sp>
        <p:nvSpPr>
          <p:cNvPr id="190" name="Oval 189" title="Milestone Number">
            <a:extLst>
              <a:ext uri="{FF2B5EF4-FFF2-40B4-BE49-F238E27FC236}">
                <a16:creationId xmlns:a16="http://schemas.microsoft.com/office/drawing/2014/main" id="{85DE067B-D182-4726-B0DD-9AC7B9431070}"/>
              </a:ext>
            </a:extLst>
          </p:cNvPr>
          <p:cNvSpPr/>
          <p:nvPr/>
        </p:nvSpPr>
        <p:spPr>
          <a:xfrm>
            <a:off x="4379952" y="2201954"/>
            <a:ext cx="407673" cy="407673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254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dirty="0">
              <a:solidFill>
                <a:schemeClr val="bg1"/>
              </a:solidFill>
            </a:endParaRPr>
          </a:p>
        </p:txBody>
      </p:sp>
      <p:pic>
        <p:nvPicPr>
          <p:cNvPr id="191" name="Graphic 190" title="callout">
            <a:extLst>
              <a:ext uri="{FF2B5EF4-FFF2-40B4-BE49-F238E27FC236}">
                <a16:creationId xmlns:a16="http://schemas.microsoft.com/office/drawing/2014/main" id="{C7201095-729D-47EF-9014-D51D721B73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200000" flipV="1">
            <a:off x="4175079" y="2880436"/>
            <a:ext cx="643621" cy="197147"/>
          </a:xfrm>
          <a:prstGeom prst="rect">
            <a:avLst/>
          </a:prstGeom>
        </p:spPr>
      </p:pic>
      <p:sp>
        <p:nvSpPr>
          <p:cNvPr id="206" name="TextBox 205">
            <a:extLst>
              <a:ext uri="{FF2B5EF4-FFF2-40B4-BE49-F238E27FC236}">
                <a16:creationId xmlns:a16="http://schemas.microsoft.com/office/drawing/2014/main" id="{C7FC7251-0358-4E29-9F14-40D30F740333}"/>
              </a:ext>
            </a:extLst>
          </p:cNvPr>
          <p:cNvSpPr txBox="1"/>
          <p:nvPr/>
        </p:nvSpPr>
        <p:spPr>
          <a:xfrm>
            <a:off x="109584" y="3361385"/>
            <a:ext cx="569010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2016-2020</a:t>
            </a:r>
          </a:p>
        </p:txBody>
      </p:sp>
      <p:grpSp>
        <p:nvGrpSpPr>
          <p:cNvPr id="207" name="Group 206" title="Milestone Text">
            <a:extLst>
              <a:ext uri="{FF2B5EF4-FFF2-40B4-BE49-F238E27FC236}">
                <a16:creationId xmlns:a16="http://schemas.microsoft.com/office/drawing/2014/main" id="{52CC9362-C0A8-4A16-9E28-2D7EED8D5656}"/>
              </a:ext>
            </a:extLst>
          </p:cNvPr>
          <p:cNvGrpSpPr/>
          <p:nvPr/>
        </p:nvGrpSpPr>
        <p:grpSpPr>
          <a:xfrm>
            <a:off x="2509929" y="4955596"/>
            <a:ext cx="1307090" cy="837342"/>
            <a:chOff x="1517943" y="3779842"/>
            <a:chExt cx="1307090" cy="837342"/>
          </a:xfrm>
        </p:grpSpPr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C2FB3EAD-1968-4194-8BE6-E779FF66AD3A}"/>
                </a:ext>
              </a:extLst>
            </p:cNvPr>
            <p:cNvSpPr txBox="1"/>
            <p:nvPr/>
          </p:nvSpPr>
          <p:spPr>
            <a:xfrm>
              <a:off x="1530251" y="3779842"/>
              <a:ext cx="1294782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Ground Breaking</a:t>
              </a:r>
            </a:p>
          </p:txBody>
        </p:sp>
        <p:sp>
          <p:nvSpPr>
            <p:cNvPr id="210" name="TextBox 209">
              <a:extLst>
                <a:ext uri="{FF2B5EF4-FFF2-40B4-BE49-F238E27FC236}">
                  <a16:creationId xmlns:a16="http://schemas.microsoft.com/office/drawing/2014/main" id="{DE065014-ED51-434D-82C4-1B24A1C74F78}"/>
                </a:ext>
              </a:extLst>
            </p:cNvPr>
            <p:cNvSpPr txBox="1"/>
            <p:nvPr/>
          </p:nvSpPr>
          <p:spPr>
            <a:xfrm>
              <a:off x="1517943" y="4381447"/>
              <a:ext cx="1294781" cy="2357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US" sz="1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Oct 2021</a:t>
              </a:r>
            </a:p>
          </p:txBody>
        </p:sp>
      </p:grpSp>
      <p:sp>
        <p:nvSpPr>
          <p:cNvPr id="211" name="Oval 210" title="Milestone Number">
            <a:extLst>
              <a:ext uri="{FF2B5EF4-FFF2-40B4-BE49-F238E27FC236}">
                <a16:creationId xmlns:a16="http://schemas.microsoft.com/office/drawing/2014/main" id="{C4539D35-5C75-4581-80CE-28AA3AE6AE24}"/>
              </a:ext>
            </a:extLst>
          </p:cNvPr>
          <p:cNvSpPr/>
          <p:nvPr/>
        </p:nvSpPr>
        <p:spPr>
          <a:xfrm>
            <a:off x="2972861" y="4443472"/>
            <a:ext cx="407673" cy="40767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254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dirty="0">
              <a:solidFill>
                <a:schemeClr val="bg1"/>
              </a:solidFill>
            </a:endParaRPr>
          </a:p>
        </p:txBody>
      </p:sp>
      <p:pic>
        <p:nvPicPr>
          <p:cNvPr id="212" name="Graphic 211" title="callout">
            <a:extLst>
              <a:ext uri="{FF2B5EF4-FFF2-40B4-BE49-F238E27FC236}">
                <a16:creationId xmlns:a16="http://schemas.microsoft.com/office/drawing/2014/main" id="{A8870A76-C930-441F-BF34-5808DC93B8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200000">
            <a:off x="2663635" y="3815389"/>
            <a:ext cx="618452" cy="440263"/>
          </a:xfrm>
          <a:prstGeom prst="rect">
            <a:avLst/>
          </a:prstGeom>
        </p:spPr>
      </p:pic>
      <p:sp>
        <p:nvSpPr>
          <p:cNvPr id="219" name="TextBox 218">
            <a:extLst>
              <a:ext uri="{FF2B5EF4-FFF2-40B4-BE49-F238E27FC236}">
                <a16:creationId xmlns:a16="http://schemas.microsoft.com/office/drawing/2014/main" id="{90269FE7-CBB2-4B01-A1D6-2DA46DC4092C}"/>
              </a:ext>
            </a:extLst>
          </p:cNvPr>
          <p:cNvSpPr txBox="1"/>
          <p:nvPr/>
        </p:nvSpPr>
        <p:spPr>
          <a:xfrm>
            <a:off x="11547860" y="3403274"/>
            <a:ext cx="569010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2025</a:t>
            </a:r>
          </a:p>
        </p:txBody>
      </p:sp>
      <p:grpSp>
        <p:nvGrpSpPr>
          <p:cNvPr id="220" name="Group 219" title="Today Flag Icon">
            <a:extLst>
              <a:ext uri="{FF2B5EF4-FFF2-40B4-BE49-F238E27FC236}">
                <a16:creationId xmlns:a16="http://schemas.microsoft.com/office/drawing/2014/main" id="{54F6AFF3-8420-4DA3-B3DD-79EDC1A39915}"/>
              </a:ext>
            </a:extLst>
          </p:cNvPr>
          <p:cNvGrpSpPr/>
          <p:nvPr/>
        </p:nvGrpSpPr>
        <p:grpSpPr>
          <a:xfrm>
            <a:off x="11093074" y="4441299"/>
            <a:ext cx="407673" cy="407673"/>
            <a:chOff x="10636741" y="2652807"/>
            <a:chExt cx="296963" cy="296963"/>
          </a:xfrm>
        </p:grpSpPr>
        <p:sp>
          <p:nvSpPr>
            <p:cNvPr id="221" name="Oval 220">
              <a:extLst>
                <a:ext uri="{FF2B5EF4-FFF2-40B4-BE49-F238E27FC236}">
                  <a16:creationId xmlns:a16="http://schemas.microsoft.com/office/drawing/2014/main" id="{6939EC87-B26F-4F00-9807-B1D25889A0A6}"/>
                </a:ext>
              </a:extLst>
            </p:cNvPr>
            <p:cNvSpPr/>
            <p:nvPr/>
          </p:nvSpPr>
          <p:spPr>
            <a:xfrm>
              <a:off x="10636741" y="2652807"/>
              <a:ext cx="296963" cy="296963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outerShdw blurRad="25400" dist="127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6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pic>
          <p:nvPicPr>
            <p:cNvPr id="222" name="Graphic 221" title="Flag Icon">
              <a:extLst>
                <a:ext uri="{FF2B5EF4-FFF2-40B4-BE49-F238E27FC236}">
                  <a16:creationId xmlns:a16="http://schemas.microsoft.com/office/drawing/2014/main" id="{4413EC3C-3AC1-4E69-8C87-3A031436D2E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0710816" y="2716810"/>
              <a:ext cx="149367" cy="168956"/>
            </a:xfrm>
            <a:prstGeom prst="rect">
              <a:avLst/>
            </a:prstGeom>
          </p:spPr>
        </p:pic>
      </p:grpSp>
      <p:grpSp>
        <p:nvGrpSpPr>
          <p:cNvPr id="223" name="Group 222" title="Milestone Text">
            <a:extLst>
              <a:ext uri="{FF2B5EF4-FFF2-40B4-BE49-F238E27FC236}">
                <a16:creationId xmlns:a16="http://schemas.microsoft.com/office/drawing/2014/main" id="{D04D32CD-0099-4991-AE8B-4E7D674B55BD}"/>
              </a:ext>
            </a:extLst>
          </p:cNvPr>
          <p:cNvGrpSpPr/>
          <p:nvPr/>
        </p:nvGrpSpPr>
        <p:grpSpPr>
          <a:xfrm>
            <a:off x="7448253" y="4971333"/>
            <a:ext cx="1313527" cy="1085204"/>
            <a:chOff x="2091810" y="2162177"/>
            <a:chExt cx="1313527" cy="1085204"/>
          </a:xfrm>
        </p:grpSpPr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520F28D8-68A8-4A9F-8564-881418E7A805}"/>
                </a:ext>
              </a:extLst>
            </p:cNvPr>
            <p:cNvSpPr txBox="1"/>
            <p:nvPr/>
          </p:nvSpPr>
          <p:spPr>
            <a:xfrm>
              <a:off x="2110555" y="2162177"/>
              <a:ext cx="1294782" cy="83099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Exterior Cladding Complete</a:t>
              </a:r>
            </a:p>
          </p:txBody>
        </p:sp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F30C1C0E-112C-4C64-BA46-825616BBB53C}"/>
                </a:ext>
              </a:extLst>
            </p:cNvPr>
            <p:cNvSpPr txBox="1"/>
            <p:nvPr/>
          </p:nvSpPr>
          <p:spPr>
            <a:xfrm>
              <a:off x="2091810" y="3011644"/>
              <a:ext cx="1294781" cy="2357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US" sz="1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Dec 2023</a:t>
              </a:r>
            </a:p>
          </p:txBody>
        </p:sp>
      </p:grpSp>
      <p:sp>
        <p:nvSpPr>
          <p:cNvPr id="227" name="Oval 226" title="Milestone Number">
            <a:extLst>
              <a:ext uri="{FF2B5EF4-FFF2-40B4-BE49-F238E27FC236}">
                <a16:creationId xmlns:a16="http://schemas.microsoft.com/office/drawing/2014/main" id="{8BD3CF48-7519-423B-BFF3-0A2E339014F5}"/>
              </a:ext>
            </a:extLst>
          </p:cNvPr>
          <p:cNvSpPr/>
          <p:nvPr/>
        </p:nvSpPr>
        <p:spPr>
          <a:xfrm>
            <a:off x="7909854" y="4447745"/>
            <a:ext cx="407673" cy="407673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254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dirty="0">
              <a:solidFill>
                <a:schemeClr val="bg1"/>
              </a:solidFill>
            </a:endParaRPr>
          </a:p>
        </p:txBody>
      </p:sp>
      <p:pic>
        <p:nvPicPr>
          <p:cNvPr id="228" name="Graphic 227" title="callout">
            <a:extLst>
              <a:ext uri="{FF2B5EF4-FFF2-40B4-BE49-F238E27FC236}">
                <a16:creationId xmlns:a16="http://schemas.microsoft.com/office/drawing/2014/main" id="{21FCAC79-C724-492B-A73A-28608D0712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200000" flipV="1">
            <a:off x="7992565" y="3889931"/>
            <a:ext cx="581025" cy="359518"/>
          </a:xfrm>
          <a:prstGeom prst="rect">
            <a:avLst/>
          </a:prstGeom>
        </p:spPr>
      </p:pic>
      <p:grpSp>
        <p:nvGrpSpPr>
          <p:cNvPr id="229" name="Group 228" title="Milestone Text">
            <a:extLst>
              <a:ext uri="{FF2B5EF4-FFF2-40B4-BE49-F238E27FC236}">
                <a16:creationId xmlns:a16="http://schemas.microsoft.com/office/drawing/2014/main" id="{4E4C6A5A-5953-4093-A850-98517F3653BC}"/>
              </a:ext>
            </a:extLst>
          </p:cNvPr>
          <p:cNvGrpSpPr/>
          <p:nvPr/>
        </p:nvGrpSpPr>
        <p:grpSpPr>
          <a:xfrm>
            <a:off x="9182316" y="4963784"/>
            <a:ext cx="1303917" cy="1102044"/>
            <a:chOff x="2104135" y="2191452"/>
            <a:chExt cx="1303917" cy="1102044"/>
          </a:xfrm>
        </p:grpSpPr>
        <p:sp>
          <p:nvSpPr>
            <p:cNvPr id="230" name="TextBox 229">
              <a:extLst>
                <a:ext uri="{FF2B5EF4-FFF2-40B4-BE49-F238E27FC236}">
                  <a16:creationId xmlns:a16="http://schemas.microsoft.com/office/drawing/2014/main" id="{DE60C736-CCDD-42AE-9527-7E496A6D0108}"/>
                </a:ext>
              </a:extLst>
            </p:cNvPr>
            <p:cNvSpPr txBox="1"/>
            <p:nvPr/>
          </p:nvSpPr>
          <p:spPr>
            <a:xfrm>
              <a:off x="2113270" y="2191452"/>
              <a:ext cx="1294782" cy="83099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Interior Finishes Complete</a:t>
              </a:r>
            </a:p>
          </p:txBody>
        </p:sp>
        <p:sp>
          <p:nvSpPr>
            <p:cNvPr id="232" name="TextBox 231">
              <a:extLst>
                <a:ext uri="{FF2B5EF4-FFF2-40B4-BE49-F238E27FC236}">
                  <a16:creationId xmlns:a16="http://schemas.microsoft.com/office/drawing/2014/main" id="{55D1B3B8-0754-4DF5-A7FF-BBC423D3CAC1}"/>
                </a:ext>
              </a:extLst>
            </p:cNvPr>
            <p:cNvSpPr txBox="1"/>
            <p:nvPr/>
          </p:nvSpPr>
          <p:spPr>
            <a:xfrm>
              <a:off x="2104135" y="3057759"/>
              <a:ext cx="1294781" cy="2357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US" sz="1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Jul 2024</a:t>
              </a:r>
            </a:p>
          </p:txBody>
        </p:sp>
      </p:grpSp>
      <p:pic>
        <p:nvPicPr>
          <p:cNvPr id="234" name="Graphic 233" title="callout">
            <a:extLst>
              <a:ext uri="{FF2B5EF4-FFF2-40B4-BE49-F238E27FC236}">
                <a16:creationId xmlns:a16="http://schemas.microsoft.com/office/drawing/2014/main" id="{BFA246F4-64FA-401E-BAFF-0C9FB483C9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200000" flipV="1">
            <a:off x="9612171" y="3971960"/>
            <a:ext cx="581025" cy="178353"/>
          </a:xfrm>
          <a:prstGeom prst="rect">
            <a:avLst/>
          </a:prstGeom>
        </p:spPr>
      </p:pic>
      <p:grpSp>
        <p:nvGrpSpPr>
          <p:cNvPr id="146" name="Group 145" title="Milestone Text">
            <a:extLst>
              <a:ext uri="{FF2B5EF4-FFF2-40B4-BE49-F238E27FC236}">
                <a16:creationId xmlns:a16="http://schemas.microsoft.com/office/drawing/2014/main" id="{9B883D87-0335-449D-B64D-5B7B5C51F643}"/>
              </a:ext>
            </a:extLst>
          </p:cNvPr>
          <p:cNvGrpSpPr/>
          <p:nvPr/>
        </p:nvGrpSpPr>
        <p:grpSpPr>
          <a:xfrm>
            <a:off x="3918489" y="1397884"/>
            <a:ext cx="1324365" cy="806028"/>
            <a:chOff x="2080972" y="2083660"/>
            <a:chExt cx="1324365" cy="806028"/>
          </a:xfrm>
        </p:grpSpPr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ECB97623-10FD-48D9-846D-4C34B387387F}"/>
                </a:ext>
              </a:extLst>
            </p:cNvPr>
            <p:cNvSpPr txBox="1"/>
            <p:nvPr/>
          </p:nvSpPr>
          <p:spPr>
            <a:xfrm>
              <a:off x="2110555" y="2083660"/>
              <a:ext cx="1294782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Design Complete</a:t>
              </a:r>
            </a:p>
          </p:txBody>
        </p: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9707EF29-9F7E-43DA-9ED4-9CB6ED3A10C2}"/>
                </a:ext>
              </a:extLst>
            </p:cNvPr>
            <p:cNvSpPr txBox="1"/>
            <p:nvPr/>
          </p:nvSpPr>
          <p:spPr>
            <a:xfrm>
              <a:off x="2080972" y="2653951"/>
              <a:ext cx="1294781" cy="2357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US" sz="1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July 2022</a:t>
              </a:r>
            </a:p>
          </p:txBody>
        </p:sp>
      </p:grpSp>
      <p:grpSp>
        <p:nvGrpSpPr>
          <p:cNvPr id="171" name="Group 170" title="Milestone Text">
            <a:extLst>
              <a:ext uri="{FF2B5EF4-FFF2-40B4-BE49-F238E27FC236}">
                <a16:creationId xmlns:a16="http://schemas.microsoft.com/office/drawing/2014/main" id="{A2505CE8-D0CF-4838-BFB2-1807A32BFBD1}"/>
              </a:ext>
            </a:extLst>
          </p:cNvPr>
          <p:cNvGrpSpPr/>
          <p:nvPr/>
        </p:nvGrpSpPr>
        <p:grpSpPr>
          <a:xfrm>
            <a:off x="4696468" y="4983458"/>
            <a:ext cx="1307090" cy="837342"/>
            <a:chOff x="1517943" y="3779842"/>
            <a:chExt cx="1307090" cy="837342"/>
          </a:xfrm>
        </p:grpSpPr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DF5DC483-D19A-4BD1-8160-77D586E8A00F}"/>
                </a:ext>
              </a:extLst>
            </p:cNvPr>
            <p:cNvSpPr txBox="1"/>
            <p:nvPr/>
          </p:nvSpPr>
          <p:spPr>
            <a:xfrm>
              <a:off x="1530251" y="3779842"/>
              <a:ext cx="1294782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Foundations Complete</a:t>
              </a:r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0488F0CB-A281-4755-BFFE-A1C361E7452A}"/>
                </a:ext>
              </a:extLst>
            </p:cNvPr>
            <p:cNvSpPr txBox="1"/>
            <p:nvPr/>
          </p:nvSpPr>
          <p:spPr>
            <a:xfrm>
              <a:off x="1517943" y="4381447"/>
              <a:ext cx="1294781" cy="2357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US" sz="10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Aug 2022</a:t>
              </a:r>
            </a:p>
          </p:txBody>
        </p:sp>
      </p:grpSp>
      <p:pic>
        <p:nvPicPr>
          <p:cNvPr id="179" name="Graphic 178" title="callout">
            <a:extLst>
              <a:ext uri="{FF2B5EF4-FFF2-40B4-BE49-F238E27FC236}">
                <a16:creationId xmlns:a16="http://schemas.microsoft.com/office/drawing/2014/main" id="{24140A7B-F717-4984-B31D-72810E0F2F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200000">
            <a:off x="4850174" y="3843251"/>
            <a:ext cx="618452" cy="440263"/>
          </a:xfrm>
          <a:prstGeom prst="rect">
            <a:avLst/>
          </a:prstGeom>
        </p:spPr>
      </p:pic>
      <p:sp>
        <p:nvSpPr>
          <p:cNvPr id="180" name="Oval 179" title="Milestone Number">
            <a:extLst>
              <a:ext uri="{FF2B5EF4-FFF2-40B4-BE49-F238E27FC236}">
                <a16:creationId xmlns:a16="http://schemas.microsoft.com/office/drawing/2014/main" id="{60834505-DFDA-4D02-A90D-D4609B4B4CB4}"/>
              </a:ext>
            </a:extLst>
          </p:cNvPr>
          <p:cNvSpPr/>
          <p:nvPr/>
        </p:nvSpPr>
        <p:spPr>
          <a:xfrm>
            <a:off x="5159400" y="4429093"/>
            <a:ext cx="407673" cy="407673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254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489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ysClr val="windowText" lastClr="000000"/>
      </a:dk1>
      <a:lt1>
        <a:sysClr val="window" lastClr="FFFFFF"/>
      </a:lt1>
      <a:dk2>
        <a:srgbClr val="12121E"/>
      </a:dk2>
      <a:lt2>
        <a:srgbClr val="F2F2F2"/>
      </a:lt2>
      <a:accent1>
        <a:srgbClr val="8D652F"/>
      </a:accent1>
      <a:accent2>
        <a:srgbClr val="B04C4C"/>
      </a:accent2>
      <a:accent3>
        <a:srgbClr val="2B5181"/>
      </a:accent3>
      <a:accent4>
        <a:srgbClr val="398769"/>
      </a:accent4>
      <a:accent5>
        <a:srgbClr val="B04C4C"/>
      </a:accent5>
      <a:accent6>
        <a:srgbClr val="2B5181"/>
      </a:accent6>
      <a:hlink>
        <a:srgbClr val="8D652F"/>
      </a:hlink>
      <a:folHlink>
        <a:srgbClr val="8D652F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lestone and history timeline " id="{52251047-E8AA-4811-B8EC-0770C7176DB8}" vid="{47A0F777-B288-4CA9-9C34-6943792B37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3447A25C-A47F-4201-BED4-1A1A688E4A0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B1B284A-8CF1-4529-B5DF-A42EA224D0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75A3F34-1710-456A-A30B-8F2F833F4668}">
  <ds:schemaRefs>
    <ds:schemaRef ds:uri="http://purl.org/dc/elements/1.1/"/>
    <ds:schemaRef ds:uri="16c05727-aa75-4e4a-9b5f-8a80a1165891"/>
    <ds:schemaRef ds:uri="http://purl.org/dc/terms/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2006/metadata/properties"/>
    <ds:schemaRef ds:uri="71af3243-3dd4-4a8d-8c0d-dd76da1f02a5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Milestone and history timeline  - Copy</Template>
  <TotalTime>131</TotalTime>
  <Words>71</Words>
  <Application>Microsoft Office PowerPoint</Application>
  <PresentationFormat>Widescreen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UIHC North Liberty Timeline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UIHC North Liberty Timeline</dc:title>
  <dc:creator>Cannon, Adam J</dc:creator>
  <cp:lastModifiedBy>Cannon, Adam J</cp:lastModifiedBy>
  <cp:revision>3</cp:revision>
  <dcterms:created xsi:type="dcterms:W3CDTF">2022-08-05T15:22:27Z</dcterms:created>
  <dcterms:modified xsi:type="dcterms:W3CDTF">2022-10-18T16:29:08Z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