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192_B773FE5B.xml" ContentType="application/vnd.ms-powerpoint.comments+xml"/>
  <Override PartName="/ppt/comments/modernComment_19E_AB712731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8" r:id="rId5"/>
    <p:sldId id="402" r:id="rId6"/>
    <p:sldId id="403" r:id="rId7"/>
    <p:sldId id="405" r:id="rId8"/>
    <p:sldId id="417" r:id="rId9"/>
    <p:sldId id="404" r:id="rId10"/>
    <p:sldId id="406" r:id="rId11"/>
    <p:sldId id="414" r:id="rId12"/>
    <p:sldId id="415" r:id="rId13"/>
    <p:sldId id="416" r:id="rId14"/>
    <p:sldId id="30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057735-978F-263C-4FED-7049EA8B1475}" name="Farrington, Michele M" initials="FM" userId="S::farringtonm@uiowa.edu::8be853db-c890-4f65-a926-067d6b1a5ad1" providerId="AD"/>
  <p188:author id="{7088E3A3-EB4F-C1B6-84DF-92E96A951F64}" name="Rempel, Kristen M" initials="RKM" userId="Rempel, Kristen M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86" autoAdjust="0"/>
    <p:restoredTop sz="97097" autoAdjust="0"/>
  </p:normalViewPr>
  <p:slideViewPr>
    <p:cSldViewPr snapToGrid="0" snapToObjects="1">
      <p:cViewPr varScale="1">
        <p:scale>
          <a:sx n="110" d="100"/>
          <a:sy n="110" d="100"/>
        </p:scale>
        <p:origin x="1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46" d="100"/>
          <a:sy n="46" d="100"/>
        </p:scale>
        <p:origin x="272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omments/modernComment_192_B773FE5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786E10D-DDB8-4686-AEA0-7FEFBF3B9F94}" authorId="{F4057735-978F-263C-4FED-7049EA8B1475}" created="2026-07-28T14:48:05.01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077832283" sldId="402"/>
      <ac:spMk id="3" creationId="{C371C99E-8504-1422-E2E2-C8D6F9BE2BF0}"/>
      <ac:txMk cp="36" len="35">
        <ac:context len="73" hash="1634027606"/>
      </ac:txMk>
    </ac:txMkLst>
    <p188:pos x="5123542" y="1371600"/>
    <p188:txBody>
      <a:bodyPr/>
      <a:lstStyle/>
      <a:p>
        <a:r>
          <a:rPr lang="en-US"/>
          <a:t>Same question as previous templates - is this needed?</a:t>
        </a:r>
      </a:p>
    </p188:txBody>
  </p188:cm>
</p188:cmLst>
</file>

<file path=ppt/comments/modernComment_19E_AB71273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22C0A87-CF4B-484A-B563-6F28667661FA}" authorId="{F4057735-978F-263C-4FED-7049EA8B1475}" created="2026-07-28T14:49:20.74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76319537" sldId="414"/>
      <ac:spMk id="2" creationId="{87F197E7-97E0-5D19-9CCA-5CAC8CF62313}"/>
    </ac:deMkLst>
    <p188:txBody>
      <a:bodyPr/>
      <a:lstStyle/>
      <a:p>
        <a:r>
          <a:rPr lang="en-US"/>
          <a:t>Same comment as other slides - "Conclusions" is one section of abstract that states "summarize implications for practice" - 1 slide in template versus 2?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AC7B8B-9558-9A00-72EC-691A354DBB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66979C-C0BA-2BF0-89A6-359147E2E2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07521-36B5-470E-8EA0-5E341EA7813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CE65DC-1D36-E78C-3835-D40338C636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98DF9-6502-7E62-D65C-4913E9131C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0BFA1-98CB-4A49-B684-ED1A5C13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8774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2FD1-B169-9B41-A890-0ECD81C3476C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943EA-69D9-7E49-97CD-A49926F617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2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– Solid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1035436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</a:t>
            </a:r>
            <a:br>
              <a:rPr lang="en-US" dirty="0"/>
            </a:br>
            <a:r>
              <a:rPr lang="en-US" dirty="0"/>
              <a:t>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10354360" cy="407460"/>
          </a:xfrm>
        </p:spPr>
        <p:txBody>
          <a:bodyPr lIns="0" tIns="0" rIns="0" bIns="0"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1035436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810B86-CAB7-EA43-BC2F-6E66762D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60634"/>
            <a:ext cx="10376585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3744740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58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– Solid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914400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9144000" cy="407460"/>
          </a:xfrm>
        </p:spPr>
        <p:txBody>
          <a:bodyPr lIns="0" tIns="0" rIns="0" bIns="0"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914400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D2A103D-B44C-09C1-7BB8-33D77CD433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60634"/>
            <a:ext cx="9166225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731605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Slide –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EF1BFF78-7921-E5E6-14CF-91C39C225A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428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686757"/>
            <a:ext cx="10302446" cy="4256843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165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6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AC533B8E-DBF3-664D-901D-8735DE7752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9325" y="3367173"/>
            <a:ext cx="7163317" cy="1160369"/>
          </a:xfrm>
        </p:spPr>
        <p:txBody>
          <a:bodyPr lIns="0" tIns="0" rIns="0" bIns="0"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D36833F-B2C7-1C49-9947-A60C1ACB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096" y="2418316"/>
            <a:ext cx="7157006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73873935-43A0-4C23-AC45-B3EF69B188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11476" y="3029213"/>
            <a:ext cx="2473565" cy="1498329"/>
          </a:xfrm>
        </p:spPr>
        <p:txBody>
          <a:bodyPr vert="horz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Further Contact Person Name</a:t>
            </a:r>
          </a:p>
          <a:p>
            <a:pPr lvl="0"/>
            <a:r>
              <a:rPr lang="en-US" dirty="0"/>
              <a:t>Contact Person Title </a:t>
            </a:r>
          </a:p>
          <a:p>
            <a:pPr lvl="0"/>
            <a:r>
              <a:rPr lang="en-US" dirty="0"/>
              <a:t>Contact Person Unit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Phone: </a:t>
            </a:r>
          </a:p>
          <a:p>
            <a:pPr lvl="0"/>
            <a:r>
              <a:rPr lang="en-US" dirty="0"/>
              <a:t>Fax: </a:t>
            </a:r>
          </a:p>
          <a:p>
            <a:pPr lvl="0"/>
            <a:r>
              <a:rPr lang="en-US" dirty="0"/>
              <a:t>Email:</a:t>
            </a:r>
          </a:p>
        </p:txBody>
      </p:sp>
    </p:spTree>
    <p:extLst>
      <p:ext uri="{BB962C8B-B14F-4D97-AF65-F5344CB8AC3E}">
        <p14:creationId xmlns:p14="http://schemas.microsoft.com/office/powerpoint/2010/main" val="2883638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98" userDrawn="1">
          <p15:clr>
            <a:srgbClr val="FBAE40"/>
          </p15:clr>
        </p15:guide>
        <p15:guide id="3" pos="5808" userDrawn="1">
          <p15:clr>
            <a:srgbClr val="FBAE40"/>
          </p15:clr>
        </p15:guide>
        <p15:guide id="4" pos="566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47C82-65E8-6F4A-93F5-B60D5D90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11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0A12C-E82E-3F40-8F2F-F914F24F0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0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3" r:id="rId2"/>
    <p:sldLayoutId id="2147483698" r:id="rId3"/>
    <p:sldLayoutId id="2147483650" r:id="rId4"/>
    <p:sldLayoutId id="2147483664" r:id="rId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92_B773FE5B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9E_AB71273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80B23-7308-1745-A1A9-A5522BA49E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Abstract/Presentation Title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DA0161C-D166-6E4C-8069-E1FBFE0BE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725" y="4246179"/>
            <a:ext cx="10354360" cy="870907"/>
          </a:xfrm>
        </p:spPr>
        <p:txBody>
          <a:bodyPr>
            <a:normAutofit/>
          </a:bodyPr>
          <a:lstStyle/>
          <a:p>
            <a:r>
              <a:rPr lang="en-US" dirty="0"/>
              <a:t>Presenter(s) Name, Credentials</a:t>
            </a:r>
          </a:p>
          <a:p>
            <a:r>
              <a:rPr lang="en-US" dirty="0"/>
              <a:t>Title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C5EE2B8-026E-D04B-8925-60FA6F76C3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4725" y="6114767"/>
            <a:ext cx="10354360" cy="463108"/>
          </a:xfrm>
        </p:spPr>
        <p:txBody>
          <a:bodyPr/>
          <a:lstStyle/>
          <a:p>
            <a:r>
              <a:rPr lang="en-US" dirty="0"/>
              <a:t>PRESENTATION DATE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5111A65-3193-52C8-9DB9-56DB91459F4D}"/>
              </a:ext>
            </a:extLst>
          </p:cNvPr>
          <p:cNvSpPr txBox="1"/>
          <p:nvPr/>
        </p:nvSpPr>
        <p:spPr>
          <a:xfrm>
            <a:off x="5812221" y="486428"/>
            <a:ext cx="603293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0000"/>
                </a:solidFill>
                <a:ea typeface="Roboto"/>
                <a:cs typeface="Roboto"/>
              </a:rPr>
              <a:t>Note: replace all </a:t>
            </a:r>
            <a:r>
              <a:rPr lang="en-US">
                <a:solidFill>
                  <a:srgbClr val="FF0000"/>
                </a:solidFill>
                <a:ea typeface="Roboto"/>
                <a:cs typeface="Roboto"/>
              </a:rPr>
              <a:t>red text</a:t>
            </a:r>
            <a:endParaRPr lang="en-US" dirty="0">
              <a:solidFill>
                <a:srgbClr val="FF0000"/>
              </a:solidFill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89251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0D721-DFD0-99E6-1099-4F180ADD3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FA3BE-6D81-207B-E716-72CFE333B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Reference list or QR code to list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225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72AD14-BED4-4A3E-8474-5AB4CAE61C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92C30-4B11-4481-945C-ED83B657CA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Name</a:t>
            </a: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Title</a:t>
            </a: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Department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Phone</a:t>
            </a: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310067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4B6BE-5735-626E-C6D1-AD887F09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1C99E-8504-1422-E2E2-C8D6F9BE2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 </a:t>
            </a:r>
          </a:p>
          <a:p>
            <a:r>
              <a:rPr lang="en-US" dirty="0">
                <a:solidFill>
                  <a:srgbClr val="FF0000"/>
                </a:solidFill>
              </a:rPr>
              <a:t>conflicts of interest/bias</a:t>
            </a:r>
          </a:p>
          <a:p>
            <a:r>
              <a:rPr lang="en-US" dirty="0">
                <a:solidFill>
                  <a:srgbClr val="FF0000"/>
                </a:solidFill>
              </a:rPr>
              <a:t>use of artificial intelligence (AI)</a:t>
            </a:r>
            <a:endParaRPr lang="en-US" dirty="0">
              <a:solidFill>
                <a:srgbClr val="FF0000"/>
              </a:solidFill>
              <a:ea typeface="Roboto"/>
              <a:cs typeface="Roboto"/>
            </a:endParaRPr>
          </a:p>
          <a:p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83228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DD093-CC20-95A5-E697-431091DB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of Topic and Importance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5C3C0-DAE3-0DA4-575C-516A5A386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Issue prevalence and significance 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  <a:cs typeface="Roboto"/>
              </a:rPr>
              <a:t>So what?  Why this matters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  <a:cs typeface="Roboto"/>
              </a:rPr>
              <a:t>In-text citations</a:t>
            </a:r>
          </a:p>
        </p:txBody>
      </p:sp>
    </p:spTree>
    <p:extLst>
      <p:ext uri="{BB962C8B-B14F-4D97-AF65-F5344CB8AC3E}">
        <p14:creationId xmlns:p14="http://schemas.microsoft.com/office/powerpoint/2010/main" val="1087895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C8293-1610-9165-43AA-0AC6974EC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Members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F44CF-2AF2-F55B-C26C-117EE8E53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Names, credentials, titles</a:t>
            </a:r>
            <a:endParaRPr lang="en-US" dirty="0">
              <a:solidFill>
                <a:srgbClr val="FF0000"/>
              </a:solidFill>
              <a:ea typeface="Roboto"/>
            </a:endParaRP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Acknowledge local areas involved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631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D5DED-365C-B7D0-2B4F-85DBBC4F5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6909D-28C2-3BB9-FE93-9F1F3EFED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CA9B5-CD24-7E80-18E6-B80948295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The objective or aim for the review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720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22D06-85F0-5769-8EC2-EEBCF3A9F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6F84F-E78F-DB62-9FE5-71F075887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Search process</a:t>
            </a:r>
            <a:endParaRPr lang="en-US" dirty="0">
              <a:solidFill>
                <a:srgbClr val="FF0000"/>
              </a:solidFill>
              <a:ea typeface="Roboto"/>
              <a:cs typeface="Roboto"/>
            </a:endParaRP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</a:rPr>
              <a:t>Procedures for assessing studies</a:t>
            </a:r>
            <a:endParaRPr lang="en-US" dirty="0">
              <a:solidFill>
                <a:srgbClr val="FF0000"/>
              </a:solidFill>
            </a:endParaRP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</a:rPr>
              <a:t>Synthesis and approach for making recommendations  </a:t>
            </a:r>
            <a:endParaRPr lang="en-US" dirty="0">
              <a:solidFill>
                <a:srgbClr val="FF0000"/>
              </a:solidFill>
            </a:endParaRP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  <a:cs typeface="Roboto"/>
              </a:rPr>
              <a:t>In-text citations as needed </a:t>
            </a:r>
          </a:p>
          <a:p>
            <a:pPr marL="285750" indent="-285750"/>
            <a:endParaRPr lang="en-US" dirty="0">
              <a:solidFill>
                <a:srgbClr val="FF0000"/>
              </a:solidFill>
              <a:ea typeface="Roboto"/>
              <a:cs typeface="Roboto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226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7A889-3A9F-5C11-D51D-422E712E8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52F5D-57CE-E083-6A0E-551997435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Specific recommendations – strength and certainty of benefit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  <a:cs typeface="Roboto"/>
              </a:rPr>
              <a:t>In-text citations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63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197E7-97E0-5D19-9CCA-5CAC8CF62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92256-7855-BA99-5288-DB3997FD5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What was learned – be cautious not to overstate findings</a:t>
            </a:r>
          </a:p>
          <a:p>
            <a:pPr marL="285750" indent="-285750"/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What are remaining gaps – future EBP or research opportunities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31953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885EA-B386-40FE-82E7-FB3765E16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for Practice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4C48B-8DA7-D5F5-C51D-A9CC3D357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How can this be applied in practice 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</a:rPr>
              <a:t>What can audience take away from presentation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000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OWA BRAND COLORS">
      <a:dk1>
        <a:srgbClr val="000000"/>
      </a:dk1>
      <a:lt1>
        <a:srgbClr val="FFFFFF"/>
      </a:lt1>
      <a:dk2>
        <a:srgbClr val="62666A"/>
      </a:dk2>
      <a:lt2>
        <a:srgbClr val="BBBCBC"/>
      </a:lt2>
      <a:accent1>
        <a:srgbClr val="FFCD00"/>
      </a:accent1>
      <a:accent2>
        <a:srgbClr val="616669"/>
      </a:accent2>
      <a:accent3>
        <a:srgbClr val="BBBCBC"/>
      </a:accent3>
      <a:accent4>
        <a:srgbClr val="00A9E0"/>
      </a:accent4>
      <a:accent5>
        <a:srgbClr val="00AF66"/>
      </a:accent5>
      <a:accent6>
        <a:srgbClr val="FF8200"/>
      </a:accent6>
      <a:hlink>
        <a:srgbClr val="00558C"/>
      </a:hlink>
      <a:folHlink>
        <a:srgbClr val="636669"/>
      </a:folHlink>
    </a:clrScheme>
    <a:fontScheme name="University of Iowa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IHC_PowerpointPresentation_F" id="{5945F878-4E51-EB4C-AC7D-0EDA534BB393}" vid="{B178A426-F77A-6B42-B649-E90C32BA2A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354223D73F44E8307C33932345898" ma:contentTypeVersion="6" ma:contentTypeDescription="Create a new document." ma:contentTypeScope="" ma:versionID="708aa8718679297c1961484c0903ccb8">
  <xsd:schema xmlns:xsd="http://www.w3.org/2001/XMLSchema" xmlns:xs="http://www.w3.org/2001/XMLSchema" xmlns:p="http://schemas.microsoft.com/office/2006/metadata/properties" xmlns:ns2="444e63f2-4049-45bb-9f29-b1128b62fc0d" xmlns:ns3="67736175-3ebb-4a7e-a865-5ac0583164f8" targetNamespace="http://schemas.microsoft.com/office/2006/metadata/properties" ma:root="true" ma:fieldsID="619751bef851db8d4c464054a53425d0" ns2:_="" ns3:_="">
    <xsd:import namespace="444e63f2-4049-45bb-9f29-b1128b62fc0d"/>
    <xsd:import namespace="67736175-3ebb-4a7e-a865-5ac0583164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e63f2-4049-45bb-9f29-b1128b62fc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6175-3ebb-4a7e-a865-5ac0583164f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DEB79C-E562-44A0-8D23-09DC2A1231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F7FB0C-DF53-4347-BB63-1FA07C0DEFAC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67736175-3ebb-4a7e-a865-5ac0583164f8"/>
    <ds:schemaRef ds:uri="http://purl.org/dc/elements/1.1/"/>
    <ds:schemaRef ds:uri="http://schemas.microsoft.com/office/2006/metadata/properties"/>
    <ds:schemaRef ds:uri="444e63f2-4049-45bb-9f29-b1128b62fc0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1E30EC8-7346-4163-9421-D9C5978053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4e63f2-4049-45bb-9f29-b1128b62fc0d"/>
    <ds:schemaRef ds:uri="67736175-3ebb-4a7e-a865-5ac0583164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Oral Presentation Template - EBP - EDITED MF</Template>
  <TotalTime>40</TotalTime>
  <Words>164</Words>
  <Application>Microsoft Office PowerPoint</Application>
  <PresentationFormat>Widescreen</PresentationFormat>
  <Paragraphs>49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Roboto</vt:lpstr>
      <vt:lpstr>Office Theme</vt:lpstr>
      <vt:lpstr>Abstract/Presentation Title</vt:lpstr>
      <vt:lpstr>Disclosures </vt:lpstr>
      <vt:lpstr>Background of Topic and Importance</vt:lpstr>
      <vt:lpstr>Team Members </vt:lpstr>
      <vt:lpstr>Purpose</vt:lpstr>
      <vt:lpstr>Methods</vt:lpstr>
      <vt:lpstr>Findings</vt:lpstr>
      <vt:lpstr>Conclusions </vt:lpstr>
      <vt:lpstr>Implications for Practice </vt:lpstr>
      <vt:lpstr>References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Farrington, Michele M</dc:creator>
  <cp:lastModifiedBy>Maier, Denise</cp:lastModifiedBy>
  <cp:revision>69</cp:revision>
  <dcterms:created xsi:type="dcterms:W3CDTF">2025-06-05T12:30:57Z</dcterms:created>
  <dcterms:modified xsi:type="dcterms:W3CDTF">2026-08-17T18:29:20Z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0x0101007C1354223D73F44E8307C33932345898</vt:lpwstr>
  </property>
</Properties>
</file>