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omments/modernComment_192_B773FE5B.xml" ContentType="application/vnd.ms-powerpoint.comments+xml"/>
  <Override PartName="/ppt/comments/modernComment_19A_5F698711.xml" ContentType="application/vnd.ms-powerpoint.comments+xml"/>
  <Override PartName="/ppt/comments/modernComment_19E_AB712731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8" r:id="rId5"/>
    <p:sldId id="402" r:id="rId6"/>
    <p:sldId id="403" r:id="rId7"/>
    <p:sldId id="404" r:id="rId8"/>
    <p:sldId id="405" r:id="rId9"/>
    <p:sldId id="406" r:id="rId10"/>
    <p:sldId id="408" r:id="rId11"/>
    <p:sldId id="410" r:id="rId12"/>
    <p:sldId id="412" r:id="rId13"/>
    <p:sldId id="413" r:id="rId14"/>
    <p:sldId id="414" r:id="rId15"/>
    <p:sldId id="415" r:id="rId16"/>
    <p:sldId id="416" r:id="rId17"/>
    <p:sldId id="30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057735-978F-263C-4FED-7049EA8B1475}" name="Farrington, Michele M" initials="FM" userId="S::farringtonm@uiowa.edu::8be853db-c890-4f65-a926-067d6b1a5ad1" providerId="AD"/>
  <p188:author id="{7088E3A3-EB4F-C1B6-84DF-92E96A951F64}" name="Rempel, Kristen M" initials="RKM" userId="Rempel, Kristen M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740" autoAdjust="0"/>
    <p:restoredTop sz="97097" autoAdjust="0"/>
  </p:normalViewPr>
  <p:slideViewPr>
    <p:cSldViewPr snapToGrid="0" snapToObjects="1">
      <p:cViewPr varScale="1">
        <p:scale>
          <a:sx n="107" d="100"/>
          <a:sy n="107" d="100"/>
        </p:scale>
        <p:origin x="132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omments/modernComment_192_B773FE5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274246C-A5D9-462E-B02B-EB11EFA13958}" authorId="{F4057735-978F-263C-4FED-7049EA8B1475}" created="2026-07-28T14:29:41.88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077832283" sldId="402"/>
      <ac:spMk id="3" creationId="{C371C99E-8504-1422-E2E2-C8D6F9BE2BF0}"/>
      <ac:txMk cp="36" len="35">
        <ac:context len="74" hash="1563410147"/>
      </ac:txMk>
    </ac:txMkLst>
    <p188:pos x="5159828" y="1371600"/>
    <p188:txBody>
      <a:bodyPr/>
      <a:lstStyle/>
      <a:p>
        <a:r>
          <a:rPr lang="en-US"/>
          <a:t>Same question about if needed for CE purposes as on Research template.</a:t>
        </a:r>
      </a:p>
    </p188:txBody>
  </p188:cm>
</p188:cmLst>
</file>

<file path=ppt/comments/modernComment_19A_5F69871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9973304-B32B-419A-8BDB-2639CA1115A9}" authorId="{F4057735-978F-263C-4FED-7049EA8B1475}" created="2026-07-28T14:30:55.19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00751377" sldId="410"/>
      <ac:spMk id="3" creationId="{E0CFA4EA-8FE9-77F6-4CED-59828CFEDF12}"/>
      <ac:txMk cp="182" len="54">
        <ac:context len="239" hash="309912106"/>
      </ac:txMk>
    </ac:txMkLst>
    <p188:pos x="2227942" y="2648857"/>
    <p188:txBody>
      <a:bodyPr/>
      <a:lstStyle/>
      <a:p>
        <a:r>
          <a:rPr lang="en-US"/>
          <a:t>Where would they "see" this at - should there be a link to the website?
If so, put as own bullet point?</a:t>
        </a:r>
      </a:p>
    </p188:txBody>
  </p188:cm>
</p188:cmLst>
</file>

<file path=ppt/comments/modernComment_19E_AB71273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71ACC17-D6B7-4D13-B3D6-601C4E7A36CF}" authorId="{F4057735-978F-263C-4FED-7049EA8B1475}" created="2026-07-28T14:32:46.77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76319537" sldId="414"/>
      <ac:spMk id="2" creationId="{87F197E7-97E0-5D19-9CCA-5CAC8CF62313}"/>
    </ac:deMkLst>
    <p188:txBody>
      <a:bodyPr/>
      <a:lstStyle/>
      <a:p>
        <a:r>
          <a:rPr lang="en-US"/>
          <a:t>Same question as for Research Podium Presentation Template - 1 section in abstract with "Conclusions" header but then says to "summarize implications for practice" - 1 slide?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2FD1-B169-9B41-A890-0ECD81C3476C}" type="datetimeFigureOut">
              <a:rPr lang="en-US" smtClean="0"/>
              <a:t>8/18/2026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943EA-69D9-7E49-97CD-A49926F617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– Solid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1035436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</a:t>
            </a:r>
            <a:br>
              <a:rPr lang="en-US" dirty="0"/>
            </a:br>
            <a:r>
              <a:rPr lang="en-US" dirty="0"/>
              <a:t>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10354360" cy="407460"/>
          </a:xfrm>
        </p:spPr>
        <p:txBody>
          <a:bodyPr lIns="0" tIns="0" rIns="0" bIns="0"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1035436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60634"/>
            <a:ext cx="10376585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740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58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– Solid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914400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9144000" cy="407460"/>
          </a:xfrm>
        </p:spPr>
        <p:txBody>
          <a:bodyPr lIns="0" tIns="0" rIns="0" bIns="0"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914400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D2A103D-B44C-09C1-7BB8-33D77CD433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60634"/>
            <a:ext cx="9166225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731605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F9A4D7C-11D5-0FEB-2B1F-A66824BC04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2523195"/>
            <a:ext cx="5277727" cy="807913"/>
          </a:xfrm>
          <a:solidFill>
            <a:schemeClr val="accent1"/>
          </a:solidFill>
        </p:spPr>
        <p:txBody>
          <a:bodyPr wrap="none" lIns="182880" tIns="45720" rIns="182880" bIns="0" anchor="t" anchorCtr="0">
            <a:spAutoFit/>
          </a:bodyPr>
          <a:lstStyle>
            <a:lvl1pPr algn="l">
              <a:lnSpc>
                <a:spcPct val="90000"/>
              </a:lnSpc>
              <a:defRPr sz="5500" b="1" cap="none" spc="0" baseline="0">
                <a:solidFill>
                  <a:schemeClr val="tx1"/>
                </a:solidFill>
                <a:latin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Example of the 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ADF7265-D175-014B-94A4-4EFAB63860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0438" y="3447318"/>
            <a:ext cx="7808869" cy="807913"/>
          </a:xfrm>
          <a:solidFill>
            <a:schemeClr val="accent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5500" b="1" i="0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Presentation Title Slide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B4C61BE3-73BC-EC89-0C3E-BD4D2CC970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0438" y="4993593"/>
            <a:ext cx="2547813" cy="378565"/>
          </a:xfrm>
          <a:solidFill>
            <a:schemeClr val="bg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2400" b="0" i="0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D206F2B-12F1-2923-F3B1-B58BC2AB0F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0438" y="4545706"/>
            <a:ext cx="4104329" cy="378565"/>
          </a:xfrm>
          <a:solidFill>
            <a:schemeClr val="bg1"/>
          </a:solidFill>
        </p:spPr>
        <p:txBody>
          <a:bodyPr wrap="none" lIns="182880" tIns="45720" rIns="182880" bIns="0">
            <a:spAutoFit/>
          </a:bodyPr>
          <a:lstStyle>
            <a:lvl1pPr marL="0" indent="0">
              <a:lnSpc>
                <a:spcPct val="90000"/>
              </a:lnSpc>
              <a:buFontTx/>
              <a:buNone/>
              <a:defRPr sz="2400" b="1" i="0" cap="all" spc="0" baseline="0">
                <a:latin typeface="Roboto" panose="02000000000000000000" pitchFamily="2" charset="0"/>
              </a:defRPr>
            </a:lvl1pPr>
            <a:lvl2pPr>
              <a:defRPr baseline="0">
                <a:latin typeface="Antonio" panose="02000503000000000000" pitchFamily="2" charset="77"/>
              </a:defRPr>
            </a:lvl2pPr>
            <a:lvl3pPr>
              <a:defRPr baseline="0">
                <a:latin typeface="Antonio" panose="02000503000000000000" pitchFamily="2" charset="77"/>
              </a:defRPr>
            </a:lvl3pPr>
            <a:lvl4pPr>
              <a:defRPr baseline="0">
                <a:latin typeface="Antonio" panose="02000503000000000000" pitchFamily="2" charset="77"/>
              </a:defRPr>
            </a:lvl4pPr>
            <a:lvl5pPr>
              <a:defRPr baseline="0">
                <a:latin typeface="Antonio" panose="02000503000000000000" pitchFamily="2" charset="77"/>
              </a:defRPr>
            </a:lvl5pPr>
          </a:lstStyle>
          <a:p>
            <a:pPr lvl="0"/>
            <a:r>
              <a:rPr lang="en-US" dirty="0"/>
              <a:t>PRESENTATION SUBTITLE</a:t>
            </a:r>
          </a:p>
        </p:txBody>
      </p:sp>
    </p:spTree>
    <p:extLst>
      <p:ext uri="{BB962C8B-B14F-4D97-AF65-F5344CB8AC3E}">
        <p14:creationId xmlns:p14="http://schemas.microsoft.com/office/powerpoint/2010/main" val="1840573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686757"/>
            <a:ext cx="10302446" cy="4256843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165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6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AC533B8E-DBF3-664D-901D-8735DE7752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9325" y="3367173"/>
            <a:ext cx="7163317" cy="1160369"/>
          </a:xfrm>
        </p:spPr>
        <p:txBody>
          <a:bodyPr lIns="0" tIns="0" rIns="0" bIns="0"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D36833F-B2C7-1C49-9947-A60C1ACB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096" y="2418316"/>
            <a:ext cx="7157006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73873935-43A0-4C23-AC45-B3EF69B188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11476" y="3029213"/>
            <a:ext cx="2473565" cy="1498329"/>
          </a:xfrm>
        </p:spPr>
        <p:txBody>
          <a:bodyPr vert="horz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Further Contact Person Name</a:t>
            </a:r>
          </a:p>
          <a:p>
            <a:pPr lvl="0"/>
            <a:r>
              <a:rPr lang="en-US" dirty="0"/>
              <a:t>Contact Person Title </a:t>
            </a:r>
          </a:p>
          <a:p>
            <a:pPr lvl="0"/>
            <a:r>
              <a:rPr lang="en-US" dirty="0"/>
              <a:t>Contact Person Unit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Phone: </a:t>
            </a:r>
          </a:p>
          <a:p>
            <a:pPr lvl="0"/>
            <a:r>
              <a:rPr lang="en-US" dirty="0"/>
              <a:t>Fax: </a:t>
            </a:r>
          </a:p>
          <a:p>
            <a:pPr lvl="0"/>
            <a:r>
              <a:rPr lang="en-US" dirty="0"/>
              <a:t>Email:</a:t>
            </a:r>
          </a:p>
        </p:txBody>
      </p:sp>
    </p:spTree>
    <p:extLst>
      <p:ext uri="{BB962C8B-B14F-4D97-AF65-F5344CB8AC3E}">
        <p14:creationId xmlns:p14="http://schemas.microsoft.com/office/powerpoint/2010/main" val="2883638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98" userDrawn="1">
          <p15:clr>
            <a:srgbClr val="FBAE40"/>
          </p15:clr>
        </p15:guide>
        <p15:guide id="3" pos="5808" userDrawn="1">
          <p15:clr>
            <a:srgbClr val="FBAE40"/>
          </p15:clr>
        </p15:guide>
        <p15:guide id="4" pos="566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47C82-65E8-6F4A-93F5-B60D5D90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0A12C-E82E-3F40-8F2F-F914F24F0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0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3" r:id="rId2"/>
    <p:sldLayoutId id="2147483691" r:id="rId3"/>
    <p:sldLayoutId id="2147483650" r:id="rId4"/>
    <p:sldLayoutId id="2147483664" r:id="rId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9E_AB71273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92_B773FE5B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9A_5F69871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80B23-7308-1745-A1A9-A5522BA49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097" y="2523195"/>
            <a:ext cx="5277727" cy="807913"/>
          </a:xfrm>
          <a:noFill/>
          <a:ln>
            <a:noFill/>
          </a:ln>
        </p:spPr>
        <p:txBody>
          <a:bodyPr wrap="none" anchor="t">
            <a:normAutofit/>
          </a:bodyPr>
          <a:lstStyle/>
          <a:p>
            <a:r>
              <a:rPr lang="en-US" dirty="0"/>
              <a:t>Abstract/Presentation Title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DA0161C-D166-6E4C-8069-E1FBFE0BE5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0438" y="3447318"/>
            <a:ext cx="7808869" cy="807913"/>
          </a:xfrm>
          <a:noFill/>
        </p:spPr>
        <p:txBody>
          <a:bodyPr wrap="none">
            <a:normAutofit/>
          </a:bodyPr>
          <a:lstStyle/>
          <a:p>
            <a:r>
              <a:rPr lang="en-US" sz="2200" dirty="0"/>
              <a:t>Presenter(s) Name, Credentials</a:t>
            </a:r>
          </a:p>
          <a:p>
            <a:r>
              <a:rPr lang="en-US" sz="2200" dirty="0"/>
              <a:t>Title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C5EE2B8-026E-D04B-8925-60FA6F76C38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60438" y="6026163"/>
            <a:ext cx="4104329" cy="378565"/>
          </a:xfrm>
        </p:spPr>
        <p:txBody>
          <a:bodyPr wrap="none">
            <a:normAutofit/>
          </a:bodyPr>
          <a:lstStyle/>
          <a:p>
            <a:r>
              <a:rPr lang="en-US" dirty="0"/>
              <a:t>PRESENTATION 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002FFE-5870-AA9D-01AA-BEFD8F42BD10}"/>
              </a:ext>
            </a:extLst>
          </p:cNvPr>
          <p:cNvSpPr txBox="1"/>
          <p:nvPr/>
        </p:nvSpPr>
        <p:spPr>
          <a:xfrm>
            <a:off x="5812221" y="486428"/>
            <a:ext cx="603293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>
                <a:solidFill>
                  <a:srgbClr val="FF0000"/>
                </a:solidFill>
                <a:ea typeface="Roboto"/>
                <a:cs typeface="Roboto"/>
              </a:rPr>
              <a:t>Note: replace all red text and include in-text citations</a:t>
            </a:r>
          </a:p>
        </p:txBody>
      </p:sp>
    </p:spTree>
    <p:extLst>
      <p:ext uri="{BB962C8B-B14F-4D97-AF65-F5344CB8AC3E}">
        <p14:creationId xmlns:p14="http://schemas.microsoft.com/office/powerpoint/2010/main" val="389251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49962-BEC1-0A94-322E-BEAD103E0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– Impact Indicators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CCF5C-CD2A-AB66-881A-DD791343C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Outcomes and balancing measures – trended data </a:t>
            </a:r>
          </a:p>
          <a:p>
            <a:pPr marL="285750" indent="-285750"/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Graphs/charts with labels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749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197E7-97E0-5D19-9CCA-5CAC8CF62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92256-7855-BA99-5288-DB3997FD5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What was learned – be cautious not to overstate findings</a:t>
            </a:r>
          </a:p>
          <a:p>
            <a:pPr marL="285750" indent="-285750"/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What are remaining gaps </a:t>
            </a:r>
            <a:r>
              <a:rPr lang="en-US">
                <a:solidFill>
                  <a:srgbClr val="FF0000"/>
                </a:solidFill>
                <a:latin typeface="Roboto"/>
                <a:ea typeface="Roboto"/>
                <a:cs typeface="Roboto"/>
              </a:rPr>
              <a:t>– </a:t>
            </a:r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future EBP or research opportunities </a:t>
            </a:r>
            <a:endParaRPr lang="en-US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31953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885EA-B386-40FE-82E7-FB3765E16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for Practice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4C48B-8DA7-D5F5-C51D-A9CC3D357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How can this be applied in practice 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</a:rPr>
              <a:t>What can audience take away from presentation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000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0D721-DFD0-99E6-1099-4F180ADD3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33B40E-CFD7-482E-560E-66FA5631A59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52500" y="1687513"/>
            <a:ext cx="10302875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Reference list or QR code </a:t>
            </a:r>
            <a:r>
              <a:rPr lang="en-US">
                <a:solidFill>
                  <a:srgbClr val="FF0000"/>
                </a:solidFill>
              </a:rPr>
              <a:t>to reference list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225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72AD14-BED4-4A3E-8474-5AB4CAE61C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92C30-4B11-4481-945C-ED83B657CA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Name</a:t>
            </a: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Title</a:t>
            </a: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Department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Phone</a:t>
            </a: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310067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4B6BE-5735-626E-C6D1-AD887F09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1C99E-8504-1422-E2E2-C8D6F9BE2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 </a:t>
            </a:r>
          </a:p>
          <a:p>
            <a:r>
              <a:rPr lang="en-US" dirty="0">
                <a:solidFill>
                  <a:srgbClr val="FF0000"/>
                </a:solidFill>
              </a:rPr>
              <a:t>Conflicts of interest/bias</a:t>
            </a:r>
          </a:p>
          <a:p>
            <a:r>
              <a:rPr lang="en-US" dirty="0">
                <a:solidFill>
                  <a:srgbClr val="FF0000"/>
                </a:solidFill>
              </a:rPr>
              <a:t>Use of artificial intelligence (AI)</a:t>
            </a:r>
            <a:endParaRPr lang="en-US" dirty="0">
              <a:solidFill>
                <a:srgbClr val="FF0000"/>
              </a:solidFill>
              <a:ea typeface="Roboto"/>
              <a:cs typeface="Roboto"/>
            </a:endParaRPr>
          </a:p>
          <a:p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83228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DD093-CC20-95A5-E697-431091DB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and Rationale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5C3C0-DAE3-0DA4-575C-516A5A386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 </a:t>
            </a:r>
          </a:p>
          <a:p>
            <a:r>
              <a:rPr lang="en-US" dirty="0">
                <a:solidFill>
                  <a:srgbClr val="FF0000"/>
                </a:solidFill>
              </a:rPr>
              <a:t>Project purpose</a:t>
            </a:r>
          </a:p>
          <a:p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Rationale (e.g., incidence or prevalence or significance of the </a:t>
            </a:r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problem)</a:t>
            </a:r>
          </a:p>
          <a:p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895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22D06-85F0-5769-8EC2-EEBCF3A9F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EBP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6F84F-E78F-DB62-9FE5-71F075887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Model used with citation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Include graphic with appropriate permission included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226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C8293-1610-9165-43AA-0AC6974EC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Members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F44CF-2AF2-F55B-C26C-117EE8E53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Names, credentials, titles</a:t>
            </a:r>
            <a:endParaRPr lang="en-US" dirty="0">
              <a:solidFill>
                <a:srgbClr val="FF0000"/>
              </a:solidFill>
              <a:ea typeface="Roboto"/>
            </a:endParaRP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Acknowledge local areas involved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31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7A889-3A9F-5C11-D51D-422E712E8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Synthesis of Evidence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52F5D-57CE-E083-6A0E-551997435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Synthesis of the available evidence supporting recommendations for practice</a:t>
            </a:r>
          </a:p>
          <a:p>
            <a:pPr marL="285750" indent="-285750"/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In-text citations </a:t>
            </a:r>
            <a:endParaRPr lang="en-US" dirty="0">
              <a:solidFill>
                <a:srgbClr val="FF0000"/>
              </a:solidFill>
              <a:latin typeface="Roboto"/>
              <a:ea typeface="Roboto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63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E8293-8841-3677-0449-A886799E1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Change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D2C34-A3B3-0A97-6859-C98C647A3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Describe the intervention, practice, or "thing" you changed</a:t>
            </a:r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24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A0A00-9C0F-8B88-2A55-61CEF5D0F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Strategies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FA4EA-8FE9-77F6-4CED-59828CFE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</a:rPr>
              <a:t>What you did to increase adoption and integration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/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List specific strategies and show examples when possible (</a:t>
            </a:r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e.g., </a:t>
            </a:r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a slogan and logo, decision algorithm, resource materials). See Iowa Implementation for Sustainability Framework. </a:t>
            </a:r>
          </a:p>
          <a:p>
            <a:pPr marL="285750" indent="-285750"/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75137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F97EC-C206-27CE-1FE4-FCD8BE56B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 – Process Indicators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0DCB27-743D-BF25-ABF1-CEA5FACB1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Knowledge, attitudes/perceptions, and behaviors/practices for clinicians and patients </a:t>
            </a:r>
            <a:endParaRPr lang="en-US" dirty="0">
              <a:solidFill>
                <a:srgbClr val="FF0000"/>
              </a:solidFill>
              <a:ea typeface="Roboto"/>
            </a:endParaRP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Graphs/charts with labels</a:t>
            </a:r>
            <a:endParaRPr lang="en-US" dirty="0">
              <a:solidFill>
                <a:srgbClr val="FF0000"/>
              </a:solidFill>
              <a:ea typeface="Robot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800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OWA BRAND COLORS">
      <a:dk1>
        <a:srgbClr val="000000"/>
      </a:dk1>
      <a:lt1>
        <a:srgbClr val="FFFFFF"/>
      </a:lt1>
      <a:dk2>
        <a:srgbClr val="62666A"/>
      </a:dk2>
      <a:lt2>
        <a:srgbClr val="BBBCBC"/>
      </a:lt2>
      <a:accent1>
        <a:srgbClr val="FFCD00"/>
      </a:accent1>
      <a:accent2>
        <a:srgbClr val="616669"/>
      </a:accent2>
      <a:accent3>
        <a:srgbClr val="BBBCBC"/>
      </a:accent3>
      <a:accent4>
        <a:srgbClr val="00A9E0"/>
      </a:accent4>
      <a:accent5>
        <a:srgbClr val="00AF66"/>
      </a:accent5>
      <a:accent6>
        <a:srgbClr val="FF8200"/>
      </a:accent6>
      <a:hlink>
        <a:srgbClr val="00558C"/>
      </a:hlink>
      <a:folHlink>
        <a:srgbClr val="636669"/>
      </a:folHlink>
    </a:clrScheme>
    <a:fontScheme name="University of Iowa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IHC_PowerpointPresentation_F" id="{5945F878-4E51-EB4C-AC7D-0EDA534BB393}" vid="{B178A426-F77A-6B42-B649-E90C32BA2A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354223D73F44E8307C33932345898" ma:contentTypeVersion="6" ma:contentTypeDescription="Create a new document." ma:contentTypeScope="" ma:versionID="708aa8718679297c1961484c0903ccb8">
  <xsd:schema xmlns:xsd="http://www.w3.org/2001/XMLSchema" xmlns:xs="http://www.w3.org/2001/XMLSchema" xmlns:p="http://schemas.microsoft.com/office/2006/metadata/properties" xmlns:ns2="444e63f2-4049-45bb-9f29-b1128b62fc0d" xmlns:ns3="67736175-3ebb-4a7e-a865-5ac0583164f8" targetNamespace="http://schemas.microsoft.com/office/2006/metadata/properties" ma:root="true" ma:fieldsID="619751bef851db8d4c464054a53425d0" ns2:_="" ns3:_="">
    <xsd:import namespace="444e63f2-4049-45bb-9f29-b1128b62fc0d"/>
    <xsd:import namespace="67736175-3ebb-4a7e-a865-5ac0583164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e63f2-4049-45bb-9f29-b1128b62fc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6175-3ebb-4a7e-a865-5ac0583164f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1DEB79C-E562-44A0-8D23-09DC2A1231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E9A9CF-9F6C-484A-9EA5-D885921BB0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4e63f2-4049-45bb-9f29-b1128b62fc0d"/>
    <ds:schemaRef ds:uri="67736175-3ebb-4a7e-a865-5ac0583164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3F7FB0C-DF53-4347-BB63-1FA07C0DEFAC}">
  <ds:schemaRefs>
    <ds:schemaRef ds:uri="http://purl.org/dc/dcmitype/"/>
    <ds:schemaRef ds:uri="http://schemas.microsoft.com/office/infopath/2007/PartnerControls"/>
    <ds:schemaRef ds:uri="67736175-3ebb-4a7e-a865-5ac0583164f8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444e63f2-4049-45bb-9f29-b1128b62fc0d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258</Words>
  <Application>Microsoft Office PowerPoint</Application>
  <PresentationFormat>Widescreen</PresentationFormat>
  <Paragraphs>57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Antonio</vt:lpstr>
      <vt:lpstr>Arial</vt:lpstr>
      <vt:lpstr>Calibri</vt:lpstr>
      <vt:lpstr>Roboto</vt:lpstr>
      <vt:lpstr>Office Theme</vt:lpstr>
      <vt:lpstr>Abstract/Presentation Title</vt:lpstr>
      <vt:lpstr>Disclosures </vt:lpstr>
      <vt:lpstr>Purpose and Rationale </vt:lpstr>
      <vt:lpstr>EBP Model</vt:lpstr>
      <vt:lpstr>Team Members </vt:lpstr>
      <vt:lpstr>Synthesis of Evidence</vt:lpstr>
      <vt:lpstr>Practice Change </vt:lpstr>
      <vt:lpstr>Implementation Strategies </vt:lpstr>
      <vt:lpstr>Evaluation – Process Indicators </vt:lpstr>
      <vt:lpstr>Evaluation – Impact Indicators </vt:lpstr>
      <vt:lpstr>Conclusions </vt:lpstr>
      <vt:lpstr>Implications for Practice </vt:lpstr>
      <vt:lpstr>References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Farrington, Michele M</dc:creator>
  <cp:lastModifiedBy>Maier, Denise</cp:lastModifiedBy>
  <cp:revision>130</cp:revision>
  <dcterms:created xsi:type="dcterms:W3CDTF">2025-06-05T12:30:57Z</dcterms:created>
  <dcterms:modified xsi:type="dcterms:W3CDTF">2026-08-18T17:35:34Z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0x0101007C1354223D73F44E8307C33932345898</vt:lpwstr>
  </property>
</Properties>
</file>