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modernComment_192_B773FE5B.xml" ContentType="application/vnd.ms-powerpoint.comments+xml"/>
  <Override PartName="/ppt/comments/modernComment_193_40D7F8FE.xml" ContentType="application/vnd.ms-powerpoint.comments+xml"/>
  <Override PartName="/ppt/comments/modernComment_19E_AB712731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8" r:id="rId5"/>
    <p:sldId id="402" r:id="rId6"/>
    <p:sldId id="405" r:id="rId7"/>
    <p:sldId id="403" r:id="rId8"/>
    <p:sldId id="417" r:id="rId9"/>
    <p:sldId id="404" r:id="rId10"/>
    <p:sldId id="406" r:id="rId11"/>
    <p:sldId id="414" r:id="rId12"/>
    <p:sldId id="415" r:id="rId13"/>
    <p:sldId id="416" r:id="rId14"/>
    <p:sldId id="30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4057735-978F-263C-4FED-7049EA8B1475}" name="Farrington, Michele M" initials="FM" userId="S::farringtonm@uiowa.edu::8be853db-c890-4f65-a926-067d6b1a5ad1" providerId="AD"/>
  <p188:author id="{7088E3A3-EB4F-C1B6-84DF-92E96A951F64}" name="Rempel, Kristen M" initials="RKM" userId="Rempel, Kristen M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44" autoAdjust="0"/>
    <p:restoredTop sz="97097" autoAdjust="0"/>
  </p:normalViewPr>
  <p:slideViewPr>
    <p:cSldViewPr snapToGrid="0" snapToObjects="1">
      <p:cViewPr varScale="1">
        <p:scale>
          <a:sx n="112" d="100"/>
          <a:sy n="112" d="100"/>
        </p:scale>
        <p:origin x="138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46" d="100"/>
          <a:sy n="46" d="100"/>
        </p:scale>
        <p:origin x="272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comments/modernComment_192_B773FE5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8000507-67F5-4836-8BE1-020429A11F6A}" authorId="{7088E3A3-EB4F-C1B6-84DF-92E96A951F64}" created="2025-07-30T20:00:38.639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077832283" sldId="402"/>
      <ac:spMk id="5" creationId="{640578FA-25E7-2314-8A57-38B95694B056}"/>
      <ac:txMk cp="35">
        <ac:context len="71" hash="3752398272"/>
      </ac:txMk>
    </ac:txMkLst>
    <p188:txBody>
      <a:bodyPr/>
      <a:lstStyle/>
      <a:p>
        <a:r>
          <a:rPr lang="en-US"/>
          <a:t>If this is how this is stated here then need to change wording on oral presentation details.</a:t>
        </a:r>
      </a:p>
    </p188:txBody>
  </p188:cm>
</p188:cmLst>
</file>

<file path=ppt/comments/modernComment_193_40D7F8F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1982C96-4206-4A79-AF12-D8B1BB9916FB}" authorId="{F4057735-978F-263C-4FED-7049EA8B1475}" status="resolved" created="2025-08-04T12:52:24.830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087895806" sldId="403"/>
      <ac:spMk id="2" creationId="{971DD093-CC20-95A5-E697-431091DBFD2F}"/>
    </ac:deMkLst>
    <p188:txBody>
      <a:bodyPr/>
      <a:lstStyle/>
      <a:p>
        <a:r>
          <a:rPr lang="en-US"/>
          <a:t>Missing Research Question(s) or Aim(s) slide</a:t>
        </a:r>
      </a:p>
    </p188:txBody>
  </p188:cm>
</p188:cmLst>
</file>

<file path=ppt/comments/modernComment_19E_AB71273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21C50DB-CD70-4B8A-A319-5B34A2757F4B}" authorId="{F4057735-978F-263C-4FED-7049EA8B1475}" created="2026-07-28T14:28:08.80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876319537" sldId="414"/>
      <ac:spMk id="2" creationId="{87F197E7-97E0-5D19-9CCA-5CAC8CF62313}"/>
      <ac:txMk cp="0" len="11">
        <ac:context len="13" hash="2371143293"/>
      </ac:txMk>
    </ac:txMkLst>
    <p188:pos x="2801257" y="355600"/>
    <p188:txBody>
      <a:bodyPr/>
      <a:lstStyle/>
      <a:p>
        <a:r>
          <a:rPr lang="en-US"/>
          <a:t>Conclusions is the section on the abstract template and then the description is to "summarize the implications for practice" - keep as 2 separate slides or combine?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AC7B8B-9558-9A00-72EC-691A354DBB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66979C-C0BA-2BF0-89A6-359147E2E2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07521-36B5-470E-8EA0-5E341EA78131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CE65DC-1D36-E78C-3835-D40338C636E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98DF9-6502-7E62-D65C-4913E9131C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0BFA1-98CB-4A49-B684-ED1A5C13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8774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2FD1-B169-9B41-A890-0ECD81C3476C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943EA-69D9-7E49-97CD-A49926F617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127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– Solid 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4725" y="2677626"/>
            <a:ext cx="10354360" cy="1843238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Goes </a:t>
            </a:r>
            <a:br>
              <a:rPr lang="en-US" dirty="0"/>
            </a:br>
            <a:r>
              <a:rPr lang="en-US" dirty="0"/>
              <a:t>Right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4725" y="4709626"/>
            <a:ext cx="10354360" cy="407460"/>
          </a:xfrm>
        </p:spPr>
        <p:txBody>
          <a:bodyPr lIns="0" tIns="0" rIns="0" bIns="0"/>
          <a:lstStyle>
            <a:lvl1pPr marL="0" indent="0" algn="l">
              <a:buNone/>
              <a:defRPr sz="2400" b="1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BBC7A98-1B1E-8545-AABD-0F79723A23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4725" y="5087150"/>
            <a:ext cx="10354360" cy="4631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2024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810B86-CAB7-EA43-BC2F-6E66762DC8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2500" y="1760634"/>
            <a:ext cx="10376585" cy="365125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22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3744740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600" userDrawn="1">
          <p15:clr>
            <a:srgbClr val="FBAE40"/>
          </p15:clr>
        </p15:guide>
        <p15:guide id="3" pos="58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Slide –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EF1BFF78-7921-E5E6-14CF-91C39C225A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2500" y="2805221"/>
            <a:ext cx="10286999" cy="992326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2500" y="3637441"/>
            <a:ext cx="10286999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578471"/>
            <a:ext cx="76853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6428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600">
          <p15:clr>
            <a:srgbClr val="FBAE40"/>
          </p15:clr>
        </p15:guide>
        <p15:guide id="4" pos="70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D2525-98F9-924C-B8E5-083B38E28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686757"/>
            <a:ext cx="10302446" cy="4256843"/>
          </a:xfrm>
        </p:spPr>
        <p:txBody>
          <a:bodyPr lIns="0" tIns="0" rIns="0" bIns="0"/>
          <a:lstStyle>
            <a:lvl1pPr marL="228600" indent="-228600"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1430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165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 userDrawn="1">
          <p15:clr>
            <a:srgbClr val="FBAE40"/>
          </p15:clr>
        </p15:guide>
        <p15:guide id="2" pos="600" userDrawn="1">
          <p15:clr>
            <a:srgbClr val="FBAE40"/>
          </p15:clr>
        </p15:guide>
        <p15:guide id="3" pos="7080" userDrawn="1">
          <p15:clr>
            <a:srgbClr val="FBAE40"/>
          </p15:clr>
        </p15:guide>
        <p15:guide id="4" pos="3840" userDrawn="1">
          <p15:clr>
            <a:srgbClr val="FBAE40"/>
          </p15:clr>
        </p15:guide>
        <p15:guide id="5" orient="horz" pos="1056" userDrawn="1">
          <p15:clr>
            <a:srgbClr val="FBAE40"/>
          </p15:clr>
        </p15:guide>
        <p15:guide id="7" orient="horz" pos="3744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33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  <p15:guide id="2" pos="600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6">
          <p15:clr>
            <a:srgbClr val="FBAE40"/>
          </p15:clr>
        </p15:guide>
        <p15:guide id="7" orient="horz" pos="2400" userDrawn="1">
          <p15:clr>
            <a:srgbClr val="FBAE40"/>
          </p15:clr>
        </p15:guide>
        <p15:guide id="8" orient="horz" pos="3744" userDrawn="1">
          <p15:clr>
            <a:srgbClr val="FBAE40"/>
          </p15:clr>
        </p15:guide>
        <p15:guide id="9" orient="horz" pos="1608" userDrawn="1">
          <p15:clr>
            <a:srgbClr val="FBAE40"/>
          </p15:clr>
        </p15:guide>
        <p15:guide id="10" pos="1248" userDrawn="1">
          <p15:clr>
            <a:srgbClr val="FBAE40"/>
          </p15:clr>
        </p15:guide>
        <p15:guide id="11" pos="1896" userDrawn="1">
          <p15:clr>
            <a:srgbClr val="FBAE40"/>
          </p15:clr>
        </p15:guide>
        <p15:guide id="12" pos="2544" userDrawn="1">
          <p15:clr>
            <a:srgbClr val="FBAE40"/>
          </p15:clr>
        </p15:guide>
        <p15:guide id="13" pos="3192" userDrawn="1">
          <p15:clr>
            <a:srgbClr val="FBAE40"/>
          </p15:clr>
        </p15:guide>
        <p15:guide id="14" pos="4488" userDrawn="1">
          <p15:clr>
            <a:srgbClr val="FBAE40"/>
          </p15:clr>
        </p15:guide>
        <p15:guide id="15" pos="5136" userDrawn="1">
          <p15:clr>
            <a:srgbClr val="FBAE40"/>
          </p15:clr>
        </p15:guide>
        <p15:guide id="16" pos="6432" userDrawn="1">
          <p15:clr>
            <a:srgbClr val="FBAE40"/>
          </p15:clr>
        </p15:guide>
        <p15:guide id="17" pos="5784" userDrawn="1">
          <p15:clr>
            <a:srgbClr val="FBAE40"/>
          </p15:clr>
        </p15:guide>
        <p15:guide id="18" orient="horz" pos="2160" userDrawn="1">
          <p15:clr>
            <a:srgbClr val="FBAE40"/>
          </p15:clr>
        </p15:guide>
        <p15:guide id="19" orient="horz" pos="2712" userDrawn="1">
          <p15:clr>
            <a:srgbClr val="FBAE40"/>
          </p15:clr>
        </p15:guide>
        <p15:guide id="20" orient="horz" pos="3264" userDrawn="1">
          <p15:clr>
            <a:srgbClr val="FBAE40"/>
          </p15:clr>
        </p15:guide>
        <p15:guide id="21" orient="horz" pos="381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4800224" cy="754602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2674398"/>
            <a:ext cx="4800219" cy="327925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07502CC-5B90-4BCF-B63B-36D026C9AE9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33724" y="1676706"/>
            <a:ext cx="4800224" cy="754602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169EF16-BA54-4279-A087-A65E4F26675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433725" y="2664346"/>
            <a:ext cx="4800224" cy="327925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686758"/>
            <a:ext cx="0" cy="4256842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62D2F673-8F81-4982-AA66-35312BF38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99422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4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697" userDrawn="1">
          <p15:clr>
            <a:srgbClr val="FBAE40"/>
          </p15:clr>
        </p15:guide>
        <p15:guide id="7" orient="horz" pos="240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AC533B8E-DBF3-664D-901D-8735DE7752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9325" y="3367173"/>
            <a:ext cx="7163317" cy="1160369"/>
          </a:xfrm>
        </p:spPr>
        <p:txBody>
          <a:bodyPr lIns="0" tIns="0" rIns="0" bIns="0" anchor="t" anchorCtr="0">
            <a:no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4D36833F-B2C7-1C49-9947-A60C1ACB0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6096" y="2418316"/>
            <a:ext cx="7157006" cy="365125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1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73873935-43A0-4C23-AC45-B3EF69B188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11476" y="3029213"/>
            <a:ext cx="2473565" cy="1498329"/>
          </a:xfrm>
        </p:spPr>
        <p:txBody>
          <a:bodyPr vert="horz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Further Contact Person Name</a:t>
            </a:r>
          </a:p>
          <a:p>
            <a:pPr lvl="0"/>
            <a:r>
              <a:rPr lang="en-US" dirty="0"/>
              <a:t>Contact Person Title </a:t>
            </a:r>
          </a:p>
          <a:p>
            <a:pPr lvl="0"/>
            <a:r>
              <a:rPr lang="en-US" dirty="0"/>
              <a:t>Contact Person Unit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Phone: </a:t>
            </a:r>
          </a:p>
          <a:p>
            <a:pPr lvl="0"/>
            <a:r>
              <a:rPr lang="en-US" dirty="0"/>
              <a:t>Fax: </a:t>
            </a:r>
          </a:p>
          <a:p>
            <a:pPr lvl="0"/>
            <a:r>
              <a:rPr lang="en-US" dirty="0"/>
              <a:t>Email:</a:t>
            </a:r>
          </a:p>
        </p:txBody>
      </p:sp>
    </p:spTree>
    <p:extLst>
      <p:ext uri="{BB962C8B-B14F-4D97-AF65-F5344CB8AC3E}">
        <p14:creationId xmlns:p14="http://schemas.microsoft.com/office/powerpoint/2010/main" val="2883638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98" userDrawn="1">
          <p15:clr>
            <a:srgbClr val="FBAE40"/>
          </p15:clr>
        </p15:guide>
        <p15:guide id="3" pos="5808" userDrawn="1">
          <p15:clr>
            <a:srgbClr val="FBAE40"/>
          </p15:clr>
        </p15:guide>
        <p15:guide id="4" pos="566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D47C82-65E8-6F4A-93F5-B60D5D90F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611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0A12C-E82E-3F40-8F2F-F914F24F0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0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8" r:id="rId2"/>
    <p:sldLayoutId id="2147483650" r:id="rId3"/>
    <p:sldLayoutId id="2147483682" r:id="rId4"/>
    <p:sldLayoutId id="2147483670" r:id="rId5"/>
    <p:sldLayoutId id="2147483664" r:id="rId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92_B773FE5B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93_40D7F8FE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9E_AB71273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80B23-7308-1745-A1A9-A5522BA49E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Abstract/Presentation Title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ADA0161C-D166-6E4C-8069-E1FBFE0BE5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4725" y="4246179"/>
            <a:ext cx="10354360" cy="870907"/>
          </a:xfrm>
        </p:spPr>
        <p:txBody>
          <a:bodyPr>
            <a:normAutofit/>
          </a:bodyPr>
          <a:lstStyle/>
          <a:p>
            <a:r>
              <a:rPr lang="en-US" dirty="0"/>
              <a:t>Presenter(s) Name, Credentials</a:t>
            </a:r>
          </a:p>
          <a:p>
            <a:r>
              <a:rPr lang="en-US" dirty="0"/>
              <a:t>Title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C5EE2B8-026E-D04B-8925-60FA6F76C3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4725" y="6114767"/>
            <a:ext cx="10354360" cy="463108"/>
          </a:xfrm>
        </p:spPr>
        <p:txBody>
          <a:bodyPr/>
          <a:lstStyle/>
          <a:p>
            <a:r>
              <a:rPr lang="en-US" dirty="0"/>
              <a:t>PRESENTATION DATE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3BE75D-BC2B-BF39-7D2C-416063746B29}"/>
              </a:ext>
            </a:extLst>
          </p:cNvPr>
          <p:cNvSpPr txBox="1"/>
          <p:nvPr/>
        </p:nvSpPr>
        <p:spPr>
          <a:xfrm>
            <a:off x="4711008" y="855760"/>
            <a:ext cx="603293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>
                <a:solidFill>
                  <a:srgbClr val="FF0000"/>
                </a:solidFill>
                <a:ea typeface="Roboto"/>
                <a:cs typeface="Roboto"/>
              </a:rPr>
              <a:t>Note: replace all red text</a:t>
            </a:r>
          </a:p>
        </p:txBody>
      </p:sp>
    </p:spTree>
    <p:extLst>
      <p:ext uri="{BB962C8B-B14F-4D97-AF65-F5344CB8AC3E}">
        <p14:creationId xmlns:p14="http://schemas.microsoft.com/office/powerpoint/2010/main" val="3892510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0D721-DFD0-99E6-1099-4F180ADD3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FA3BE-6D81-207B-E716-72CFE333B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Reference list or QR code to list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225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72AD14-BED4-4A3E-8474-5AB4CAE61C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392C30-4B11-4481-945C-ED83B657CA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Presenter Name</a:t>
            </a:r>
          </a:p>
          <a:p>
            <a:r>
              <a:rPr lang="en-US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Presenter Title</a:t>
            </a:r>
          </a:p>
          <a:p>
            <a:r>
              <a:rPr lang="en-US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Presenter Department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Presenter Phone</a:t>
            </a:r>
          </a:p>
          <a:p>
            <a:r>
              <a:rPr lang="en-US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3100679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4B6BE-5735-626E-C6D1-AD887F09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Disclosures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1C99E-8504-1422-E2E2-C8D6F9BE2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 </a:t>
            </a:r>
          </a:p>
          <a:p>
            <a:r>
              <a:rPr lang="en-US" dirty="0">
                <a:solidFill>
                  <a:srgbClr val="FF0000"/>
                </a:solidFill>
              </a:rPr>
              <a:t>Conflicts of interest/bias</a:t>
            </a:r>
          </a:p>
          <a:p>
            <a:r>
              <a:rPr lang="en-US" dirty="0">
                <a:solidFill>
                  <a:srgbClr val="FF0000"/>
                </a:solidFill>
              </a:rPr>
              <a:t>Use of artificial intelligence (AI)</a:t>
            </a:r>
          </a:p>
          <a:p>
            <a:endParaRPr lang="en-US" dirty="0">
              <a:solidFill>
                <a:srgbClr val="FF0000"/>
              </a:solidFill>
              <a:ea typeface="Roboto"/>
            </a:endParaRPr>
          </a:p>
          <a:p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83228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C8293-1610-9165-43AA-0AC6974EC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Members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F44CF-2AF2-F55B-C26C-117EE8E53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Names, credentials, titles</a:t>
            </a:r>
            <a:endParaRPr lang="en-US" dirty="0">
              <a:solidFill>
                <a:srgbClr val="FF0000"/>
              </a:solidFill>
              <a:ea typeface="Roboto"/>
            </a:endParaRP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Acknowledge local areas involved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631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DD093-CC20-95A5-E697-431091DBF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8577"/>
            <a:ext cx="10287001" cy="869089"/>
          </a:xfrm>
        </p:spPr>
        <p:txBody>
          <a:bodyPr/>
          <a:lstStyle/>
          <a:p>
            <a:r>
              <a:rPr lang="en-US" dirty="0">
                <a:latin typeface="Roboto"/>
                <a:ea typeface="Roboto"/>
                <a:cs typeface="Arial"/>
              </a:rPr>
              <a:t>Background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6353F-7732-CAA2-CE80-4509DF38D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054" y="1686757"/>
            <a:ext cx="10302446" cy="4256843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lnSpc>
                <a:spcPts val="2325"/>
              </a:lnSpc>
              <a:buNone/>
            </a:pPr>
            <a:r>
              <a:rPr lang="en-US" dirty="0">
                <a:solidFill>
                  <a:srgbClr val="FF0000"/>
                </a:solidFill>
                <a:cs typeface="Segoe UI"/>
              </a:rPr>
              <a:t>Include</a:t>
            </a:r>
            <a:r>
              <a:rPr lang="en-US" dirty="0">
                <a:cs typeface="Segoe UI"/>
              </a:rPr>
              <a:t>​</a:t>
            </a:r>
          </a:p>
          <a:p>
            <a:pPr marL="285750" indent="-285750">
              <a:lnSpc>
                <a:spcPts val="2325"/>
              </a:lnSpc>
              <a:buFont typeface="Arial,Sans-Serif"/>
              <a:buChar char="•"/>
            </a:pPr>
            <a:r>
              <a:rPr lang="en-US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Problem prevalence and significance</a:t>
            </a:r>
            <a:endParaRPr lang="en-US">
              <a:solidFill>
                <a:srgbClr val="000000"/>
              </a:solidFill>
              <a:latin typeface="Roboto"/>
              <a:ea typeface="Roboto"/>
              <a:cs typeface="Arial"/>
            </a:endParaRPr>
          </a:p>
          <a:p>
            <a:pPr marL="285750" indent="-285750">
              <a:lnSpc>
                <a:spcPts val="2325"/>
              </a:lnSpc>
              <a:buFont typeface="Arial,Sans-Serif"/>
              <a:buChar char="•"/>
            </a:pPr>
            <a:r>
              <a:rPr lang="en-US" dirty="0">
                <a:solidFill>
                  <a:srgbClr val="FF0000"/>
                </a:solidFill>
                <a:ea typeface="Roboto"/>
                <a:cs typeface="Arial"/>
              </a:rPr>
              <a:t>What is known about it</a:t>
            </a:r>
          </a:p>
          <a:p>
            <a:pPr marL="285750" indent="-285750">
              <a:lnSpc>
                <a:spcPts val="2325"/>
              </a:lnSpc>
              <a:buFont typeface="Arial,Sans-Serif"/>
              <a:buChar char="•"/>
            </a:pPr>
            <a:r>
              <a:rPr lang="en-US" dirty="0">
                <a:solidFill>
                  <a:srgbClr val="FF0000"/>
                </a:solidFill>
                <a:ea typeface="Roboto"/>
                <a:cs typeface="Arial"/>
              </a:rPr>
              <a:t>What is the gap in knowledge that this study addresses</a:t>
            </a:r>
          </a:p>
          <a:p>
            <a:pPr marL="285750" indent="-285750">
              <a:lnSpc>
                <a:spcPts val="2325"/>
              </a:lnSpc>
              <a:buFont typeface="Arial,Sans-Serif"/>
              <a:buChar char="•"/>
            </a:pPr>
            <a:r>
              <a:rPr lang="en-US" dirty="0">
                <a:solidFill>
                  <a:srgbClr val="FF0000"/>
                </a:solidFill>
                <a:ea typeface="Roboto"/>
                <a:cs typeface="Arial"/>
              </a:rPr>
              <a:t>In-text citations</a:t>
            </a:r>
          </a:p>
        </p:txBody>
      </p:sp>
    </p:spTree>
    <p:extLst>
      <p:ext uri="{BB962C8B-B14F-4D97-AF65-F5344CB8AC3E}">
        <p14:creationId xmlns:p14="http://schemas.microsoft.com/office/powerpoint/2010/main" val="108789580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ABA89-C279-DB0A-9B96-A5966B31F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Roboto"/>
                <a:ea typeface="Roboto"/>
                <a:cs typeface="Arial"/>
              </a:rPr>
              <a:t>Purpose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FD999-6DC8-64E2-4BDD-43C574BFB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054" y="1686757"/>
            <a:ext cx="10302446" cy="4256843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lnSpc>
                <a:spcPts val="2325"/>
              </a:lnSpc>
              <a:buNone/>
            </a:pPr>
            <a:r>
              <a:rPr lang="en-US" dirty="0">
                <a:solidFill>
                  <a:srgbClr val="FF0000"/>
                </a:solidFill>
                <a:cs typeface="Segoe UI"/>
              </a:rPr>
              <a:t>Include</a:t>
            </a:r>
            <a:r>
              <a:rPr lang="en-US" dirty="0">
                <a:cs typeface="Segoe UI"/>
              </a:rPr>
              <a:t>​</a:t>
            </a:r>
          </a:p>
          <a:p>
            <a:pPr marL="285750" indent="-285750">
              <a:lnSpc>
                <a:spcPts val="2325"/>
              </a:lnSpc>
              <a:buFont typeface="Arial,Sans-Serif"/>
              <a:buChar char="•"/>
            </a:pPr>
            <a:r>
              <a:rPr lang="en-US">
                <a:solidFill>
                  <a:srgbClr val="FF0000"/>
                </a:solidFill>
                <a:latin typeface="Roboto"/>
                <a:ea typeface="Roboto"/>
                <a:cs typeface="Arial"/>
              </a:rPr>
              <a:t>Describe what led you to study this</a:t>
            </a:r>
            <a:endParaRPr lang="en-US">
              <a:solidFill>
                <a:srgbClr val="FF0000"/>
              </a:solidFill>
              <a:latin typeface="Roboto"/>
              <a:cs typeface="Arial"/>
            </a:endParaRPr>
          </a:p>
          <a:p>
            <a:pPr marL="285750" indent="-285750">
              <a:lnSpc>
                <a:spcPts val="2325"/>
              </a:lnSpc>
              <a:buFont typeface="Arial,Sans-Serif"/>
              <a:buChar char="•"/>
            </a:pPr>
            <a:r>
              <a:rPr lang="en-US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Problem and purpose of the research</a:t>
            </a:r>
            <a:endParaRPr lang="en-US">
              <a:latin typeface="Roboto"/>
              <a:ea typeface="Roboto"/>
            </a:endParaRPr>
          </a:p>
          <a:p>
            <a:pPr marL="285750" indent="-285750">
              <a:lnSpc>
                <a:spcPts val="2325"/>
              </a:lnSpc>
              <a:buFont typeface="Arial,Sans-Serif"/>
              <a:buChar char="•"/>
            </a:pPr>
            <a:r>
              <a:rPr lang="en-US" dirty="0">
                <a:solidFill>
                  <a:srgbClr val="FF0000"/>
                </a:solidFill>
                <a:ea typeface="Roboto"/>
                <a:cs typeface="Arial"/>
              </a:rPr>
              <a:t>Research question or study aims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302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22D06-85F0-5769-8EC2-EEBCF3A9F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boto"/>
                <a:ea typeface="Roboto"/>
                <a:cs typeface="Arial"/>
              </a:rPr>
              <a:t>Methods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6F84F-E78F-DB62-9FE5-71F075887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lnSpc>
                <a:spcPts val="2470"/>
              </a:lnSpc>
              <a:buNone/>
            </a:pPr>
            <a:r>
              <a:rPr lang="en-US" dirty="0">
                <a:solidFill>
                  <a:srgbClr val="FF0000"/>
                </a:solidFill>
                <a:ea typeface="Roboto"/>
                <a:cs typeface="Arial"/>
              </a:rPr>
              <a:t>Include </a:t>
            </a:r>
          </a:p>
          <a:p>
            <a:pPr marL="285750" indent="-285750">
              <a:lnSpc>
                <a:spcPts val="2470"/>
              </a:lnSpc>
              <a:buFont typeface="Arial,Sans-Serif"/>
              <a:buChar char="•"/>
            </a:pPr>
            <a:r>
              <a:rPr lang="en-US">
                <a:solidFill>
                  <a:srgbClr val="FF0000"/>
                </a:solidFill>
                <a:latin typeface="Roboto"/>
                <a:ea typeface="Roboto"/>
                <a:cs typeface="Arial"/>
              </a:rPr>
              <a:t>Design, sample, measures, analysis </a:t>
            </a:r>
          </a:p>
          <a:p>
            <a:pPr marL="285750" indent="-285750">
              <a:lnSpc>
                <a:spcPts val="2470"/>
              </a:lnSpc>
              <a:buFont typeface="Arial,Sans-Serif"/>
              <a:buChar char="•"/>
            </a:pPr>
            <a:r>
              <a:rPr lang="en-US" dirty="0">
                <a:solidFill>
                  <a:srgbClr val="FF0000"/>
                </a:solidFill>
                <a:ea typeface="Roboto"/>
                <a:cs typeface="Arial"/>
              </a:rPr>
              <a:t>In-text citations as needed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226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7A889-3A9F-5C11-D51D-422E712E8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52F5D-57CE-E083-6A0E-551997435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lnSpc>
                <a:spcPts val="2325"/>
              </a:lnSpc>
              <a:buNone/>
            </a:pPr>
            <a:r>
              <a:rPr lang="en-US" dirty="0">
                <a:solidFill>
                  <a:srgbClr val="FF0000"/>
                </a:solidFill>
                <a:ea typeface="Roboto"/>
                <a:cs typeface="Arial"/>
              </a:rPr>
              <a:t>Include </a:t>
            </a:r>
          </a:p>
          <a:p>
            <a:pPr marL="285750" indent="-285750">
              <a:lnSpc>
                <a:spcPts val="2325"/>
              </a:lnSpc>
              <a:buFont typeface="Arial,Sans-Serif"/>
              <a:buChar char="•"/>
            </a:pPr>
            <a:r>
              <a:rPr lang="en-US" dirty="0">
                <a:solidFill>
                  <a:srgbClr val="FF0000"/>
                </a:solidFill>
                <a:cs typeface="Arial"/>
              </a:rPr>
              <a:t>Summative data to answer study questions or aims</a:t>
            </a:r>
            <a:endParaRPr lang="en-US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lnSpc>
                <a:spcPts val="2325"/>
              </a:lnSpc>
              <a:buFont typeface="Arial,Sans-Serif"/>
              <a:buChar char="•"/>
            </a:pPr>
            <a:r>
              <a:rPr lang="en-US">
                <a:solidFill>
                  <a:srgbClr val="FF0000"/>
                </a:solidFill>
                <a:latin typeface="Roboto"/>
                <a:ea typeface="Roboto"/>
                <a:cs typeface="Arial"/>
              </a:rPr>
              <a:t>Graphs/charts with labels</a:t>
            </a:r>
            <a:r>
              <a:rPr lang="en-US" dirty="0">
                <a:latin typeface="Roboto"/>
                <a:ea typeface="Roboto"/>
                <a:cs typeface="Arial"/>
              </a:rPr>
              <a:t>​</a:t>
            </a:r>
            <a:endParaRPr lang="en-US" dirty="0">
              <a:latin typeface="Roboto"/>
              <a:ea typeface="Roboto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63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197E7-97E0-5D19-9CCA-5CAC8CF62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92256-7855-BA99-5288-DB3997FD5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What was learned – be cautious not to overstate findings</a:t>
            </a:r>
          </a:p>
          <a:p>
            <a:pPr marL="285750" indent="-285750"/>
            <a:r>
              <a:rPr lang="en-US">
                <a:solidFill>
                  <a:srgbClr val="FF0000"/>
                </a:solidFill>
                <a:latin typeface="Roboto"/>
                <a:ea typeface="Roboto"/>
                <a:cs typeface="Arial"/>
              </a:rPr>
              <a:t>What are remaining gaps </a:t>
            </a:r>
            <a:r>
              <a:rPr lang="en-US">
                <a:solidFill>
                  <a:srgbClr val="FF0000"/>
                </a:solidFill>
                <a:latin typeface="Roboto"/>
                <a:ea typeface="Roboto"/>
                <a:cs typeface="Roboto"/>
              </a:rPr>
              <a:t>–</a:t>
            </a:r>
            <a:r>
              <a:rPr lang="en-US">
                <a:solidFill>
                  <a:srgbClr val="FF0000"/>
                </a:solidFill>
                <a:latin typeface="Roboto"/>
                <a:ea typeface="Roboto"/>
                <a:cs typeface="Arial"/>
              </a:rPr>
              <a:t> future</a:t>
            </a:r>
            <a:r>
              <a:rPr lang="en-US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 EBP or research opportunities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31953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885EA-B386-40FE-82E7-FB3765E16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Implications for Practice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4C48B-8DA7-D5F5-C51D-A9CC3D357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How can this be applied in practice 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  <a:ea typeface="Roboto"/>
              </a:rPr>
              <a:t>What can audience take away from presentation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000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OWA BRAND COLORS">
      <a:dk1>
        <a:srgbClr val="000000"/>
      </a:dk1>
      <a:lt1>
        <a:srgbClr val="FFFFFF"/>
      </a:lt1>
      <a:dk2>
        <a:srgbClr val="62666A"/>
      </a:dk2>
      <a:lt2>
        <a:srgbClr val="BBBCBC"/>
      </a:lt2>
      <a:accent1>
        <a:srgbClr val="FFCD00"/>
      </a:accent1>
      <a:accent2>
        <a:srgbClr val="616669"/>
      </a:accent2>
      <a:accent3>
        <a:srgbClr val="BBBCBC"/>
      </a:accent3>
      <a:accent4>
        <a:srgbClr val="00A9E0"/>
      </a:accent4>
      <a:accent5>
        <a:srgbClr val="00AF66"/>
      </a:accent5>
      <a:accent6>
        <a:srgbClr val="FF8200"/>
      </a:accent6>
      <a:hlink>
        <a:srgbClr val="00558C"/>
      </a:hlink>
      <a:folHlink>
        <a:srgbClr val="636669"/>
      </a:folHlink>
    </a:clrScheme>
    <a:fontScheme name="University of Iowa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IHC_PowerpointPresentation_F" id="{5945F878-4E51-EB4C-AC7D-0EDA534BB393}" vid="{B178A426-F77A-6B42-B649-E90C32BA2AB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354223D73F44E8307C33932345898" ma:contentTypeVersion="6" ma:contentTypeDescription="Create a new document." ma:contentTypeScope="" ma:versionID="708aa8718679297c1961484c0903ccb8">
  <xsd:schema xmlns:xsd="http://www.w3.org/2001/XMLSchema" xmlns:xs="http://www.w3.org/2001/XMLSchema" xmlns:p="http://schemas.microsoft.com/office/2006/metadata/properties" xmlns:ns2="444e63f2-4049-45bb-9f29-b1128b62fc0d" xmlns:ns3="67736175-3ebb-4a7e-a865-5ac0583164f8" targetNamespace="http://schemas.microsoft.com/office/2006/metadata/properties" ma:root="true" ma:fieldsID="619751bef851db8d4c464054a53425d0" ns2:_="" ns3:_="">
    <xsd:import namespace="444e63f2-4049-45bb-9f29-b1128b62fc0d"/>
    <xsd:import namespace="67736175-3ebb-4a7e-a865-5ac0583164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4e63f2-4049-45bb-9f29-b1128b62fc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6175-3ebb-4a7e-a865-5ac0583164f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EC0FDF-3DF1-4BCD-AD30-20C5C1D667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4e63f2-4049-45bb-9f29-b1128b62fc0d"/>
    <ds:schemaRef ds:uri="67736175-3ebb-4a7e-a865-5ac0583164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3F7FB0C-DF53-4347-BB63-1FA07C0DEFAC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67736175-3ebb-4a7e-a865-5ac0583164f8"/>
    <ds:schemaRef ds:uri="http://schemas.microsoft.com/office/2006/documentManagement/types"/>
    <ds:schemaRef ds:uri="444e63f2-4049-45bb-9f29-b1128b62fc0d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1DEB79C-E562-44A0-8D23-09DC2A12311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Oral Presentation Template - EBP - EDITED MF</Template>
  <TotalTime>55</TotalTime>
  <Words>181</Words>
  <Application>Microsoft Office PowerPoint</Application>
  <PresentationFormat>Widescreen</PresentationFormat>
  <Paragraphs>50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</vt:lpstr>
      <vt:lpstr>Arial</vt:lpstr>
      <vt:lpstr>Arial,Sans-Serif</vt:lpstr>
      <vt:lpstr>Calibri</vt:lpstr>
      <vt:lpstr>Roboto</vt:lpstr>
      <vt:lpstr>Segoe UI</vt:lpstr>
      <vt:lpstr>Office Theme</vt:lpstr>
      <vt:lpstr>Abstract/Presentation Title</vt:lpstr>
      <vt:lpstr>Disclosures </vt:lpstr>
      <vt:lpstr>Team Members </vt:lpstr>
      <vt:lpstr>Background </vt:lpstr>
      <vt:lpstr>Purpose</vt:lpstr>
      <vt:lpstr>Methods</vt:lpstr>
      <vt:lpstr>Results</vt:lpstr>
      <vt:lpstr>Conclusions </vt:lpstr>
      <vt:lpstr>Implications for Practice </vt:lpstr>
      <vt:lpstr>References 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Farrington, Michele M</dc:creator>
  <cp:lastModifiedBy>Maier, Denise</cp:lastModifiedBy>
  <cp:revision>127</cp:revision>
  <dcterms:created xsi:type="dcterms:W3CDTF">2025-06-05T12:30:57Z</dcterms:created>
  <dcterms:modified xsi:type="dcterms:W3CDTF">2026-08-18T17:37:51Z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0x0101007C1354223D73F44E8307C33932345898</vt:lpwstr>
  </property>
</Properties>
</file>