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modernComment_192_B773FE5B.xml" ContentType="application/vnd.ms-powerpoint.comments+xml"/>
  <Override PartName="/ppt/comments/modernComment_193_40D7F8FE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8" r:id="rId5"/>
    <p:sldId id="402" r:id="rId6"/>
    <p:sldId id="405" r:id="rId7"/>
    <p:sldId id="417" r:id="rId8"/>
    <p:sldId id="403" r:id="rId9"/>
    <p:sldId id="404" r:id="rId10"/>
    <p:sldId id="406" r:id="rId11"/>
    <p:sldId id="414" r:id="rId12"/>
    <p:sldId id="415" r:id="rId13"/>
    <p:sldId id="416" r:id="rId14"/>
    <p:sldId id="307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4057735-978F-263C-4FED-7049EA8B1475}" name="Farrington, Michele M" initials="FM" userId="S::farringtonm@uiowa.edu::8be853db-c890-4f65-a926-067d6b1a5ad1" providerId="AD"/>
  <p188:author id="{7088E3A3-EB4F-C1B6-84DF-92E96A951F64}" name="Rempel, Kristen M" initials="RKM" userId="Rempel, Kristen M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53213C-BCE2-4130-8599-A7D90493165C}" v="1" dt="2025-08-18T20:51:50.0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144" autoAdjust="0"/>
    <p:restoredTop sz="97097" autoAdjust="0"/>
  </p:normalViewPr>
  <p:slideViewPr>
    <p:cSldViewPr snapToGrid="0" snapToObjects="1">
      <p:cViewPr varScale="1">
        <p:scale>
          <a:sx n="112" d="100"/>
          <a:sy n="112" d="100"/>
        </p:scale>
        <p:origin x="13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46" d="100"/>
          <a:sy n="46" d="100"/>
        </p:scale>
        <p:origin x="272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comments/modernComment_192_B773FE5B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8000507-67F5-4836-8BE1-020429A11F6A}" authorId="{7088E3A3-EB4F-C1B6-84DF-92E96A951F64}" created="2025-07-30T20:00:38.639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077832283" sldId="402"/>
      <ac:spMk id="5" creationId="{640578FA-25E7-2314-8A57-38B95694B056}"/>
      <ac:txMk cp="35">
        <ac:context len="71" hash="3752398272"/>
      </ac:txMk>
    </ac:txMkLst>
    <p188:txBody>
      <a:bodyPr/>
      <a:lstStyle/>
      <a:p>
        <a:r>
          <a:rPr lang="en-US"/>
          <a:t>If this is how this is stated here then need to change wording on oral presentation details.</a:t>
        </a:r>
      </a:p>
    </p188:txBody>
  </p188:cm>
</p188:cmLst>
</file>

<file path=ppt/comments/modernComment_193_40D7F8FE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31982C96-4206-4A79-AF12-D8B1BB9916FB}" authorId="{F4057735-978F-263C-4FED-7049EA8B1475}" status="resolved" created="2025-08-04T12:52:24.830" complete="100000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1087895806" sldId="403"/>
      <ac:spMk id="2" creationId="{971DD093-CC20-95A5-E697-431091DBFD2F}"/>
    </ac:deMkLst>
    <p188:txBody>
      <a:bodyPr/>
      <a:lstStyle/>
      <a:p>
        <a:r>
          <a:rPr lang="en-US"/>
          <a:t>Missing Research Question(s) or Aim(s) slide</a:t>
        </a:r>
      </a:p>
    </p188:txBody>
  </p188:cm>
</p188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AC7B8B-9558-9A00-72EC-691A354DBB7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66979C-C0BA-2BF0-89A6-359147E2E25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707521-36B5-470E-8EA0-5E341EA78131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CE65DC-1D36-E78C-3835-D40338C636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598DF9-6502-7E62-D65C-4913E9131C0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0BFA1-98CB-4A49-B684-ED1A5C135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77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D2FD1-B169-9B41-A890-0ECD81C3476C}" type="datetimeFigureOut">
              <a:rPr lang="en-US" smtClean="0"/>
              <a:t>11/21/2025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943EA-69D9-7E49-97CD-A49926F617C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127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– Solid Blac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74725" y="2677626"/>
            <a:ext cx="10354360" cy="1843238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 Goes </a:t>
            </a:r>
            <a:br>
              <a:rPr lang="en-US" dirty="0"/>
            </a:br>
            <a:r>
              <a:rPr lang="en-US" dirty="0"/>
              <a:t>Right Here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74725" y="4709626"/>
            <a:ext cx="10354360" cy="407460"/>
          </a:xfrm>
        </p:spPr>
        <p:txBody>
          <a:bodyPr lIns="0" tIns="0" rIns="0" bIns="0"/>
          <a:lstStyle>
            <a:lvl1pPr marL="0" indent="0" algn="l">
              <a:buNone/>
              <a:defRPr sz="2400" b="1" cap="all" baseline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PRESENTATION SUBTITLE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2BBC7A98-1B1E-8545-AABD-0F79723A23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74725" y="5087150"/>
            <a:ext cx="10354360" cy="463108"/>
          </a:xfrm>
        </p:spPr>
        <p:txBody>
          <a:bodyPr lIns="0" tIns="0" rIns="0" bIns="0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Month XX, 2024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AA810B86-CAB7-EA43-BC2F-6E66762DC8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2500" y="1760634"/>
            <a:ext cx="10376585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2200" b="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</p:spTree>
    <p:extLst>
      <p:ext uri="{BB962C8B-B14F-4D97-AF65-F5344CB8AC3E}">
        <p14:creationId xmlns:p14="http://schemas.microsoft.com/office/powerpoint/2010/main" val="3744740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58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Section Slide – Full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4">
            <a:extLst>
              <a:ext uri="{FF2B5EF4-FFF2-40B4-BE49-F238E27FC236}">
                <a16:creationId xmlns:a16="http://schemas.microsoft.com/office/drawing/2014/main" id="{EF1BFF78-7921-E5E6-14CF-91C39C225AA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anchor="ctr" anchorCtr="0"/>
          <a:lstStyle>
            <a:lvl1pPr marL="0" indent="0" algn="ctr">
              <a:buNone/>
              <a:defRPr b="0" i="0">
                <a:solidFill>
                  <a:schemeClr val="accent3"/>
                </a:solidFill>
                <a:latin typeface="Arial" panose="020B0604020202020204" pitchFamily="34" charset="0"/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BAE84-700B-054E-8730-2262E5327E6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52500" y="2805221"/>
            <a:ext cx="10286999" cy="992326"/>
          </a:xfrm>
        </p:spPr>
        <p:txBody>
          <a:bodyPr lIns="0" tIns="0" rIns="0" bIns="0" anchor="t" anchorCtr="0">
            <a:norm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Section Header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055E247-542B-D541-8F36-DBA97343BC9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952500" y="3637441"/>
            <a:ext cx="10286999" cy="407460"/>
          </a:xfrm>
        </p:spPr>
        <p:txBody>
          <a:bodyPr lIns="0" tIns="0" rIns="0" bIns="0"/>
          <a:lstStyle>
            <a:lvl1pPr marL="0" indent="0" algn="l">
              <a:buNone/>
              <a:defRPr sz="2400" b="1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Section Subtitle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4E1A789-3A04-9240-BCEC-3DACF2B52870}"/>
              </a:ext>
            </a:extLst>
          </p:cNvPr>
          <p:cNvCxnSpPr>
            <a:cxnSpLocks/>
          </p:cNvCxnSpPr>
          <p:nvPr userDrawn="1"/>
        </p:nvCxnSpPr>
        <p:spPr>
          <a:xfrm>
            <a:off x="974126" y="2578471"/>
            <a:ext cx="768531" cy="0"/>
          </a:xfrm>
          <a:prstGeom prst="line">
            <a:avLst/>
          </a:prstGeom>
          <a:ln w="635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4288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600">
          <p15:clr>
            <a:srgbClr val="FBAE40"/>
          </p15:clr>
        </p15:guide>
        <p15:guide id="4" pos="70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D2525-98F9-924C-B8E5-083B38E28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499" y="1686757"/>
            <a:ext cx="10302446" cy="4256843"/>
          </a:xfrm>
        </p:spPr>
        <p:txBody>
          <a:bodyPr lIns="0" tIns="0" rIns="0" bIns="0"/>
          <a:lstStyle>
            <a:lvl1pPr marL="228600" indent="-228600">
              <a:buClr>
                <a:schemeClr val="tx2"/>
              </a:buClr>
              <a:buSzPct val="95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6858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11430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6002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2057400" indent="-228600"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165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  <p15:guide id="2" pos="600" userDrawn="1">
          <p15:clr>
            <a:srgbClr val="FBAE40"/>
          </p15:clr>
        </p15:guide>
        <p15:guide id="3" pos="7080" userDrawn="1">
          <p15:clr>
            <a:srgbClr val="FBAE40"/>
          </p15:clr>
        </p15:guide>
        <p15:guide id="4" pos="3840" userDrawn="1">
          <p15:clr>
            <a:srgbClr val="FBAE40"/>
          </p15:clr>
        </p15:guide>
        <p15:guide id="5" orient="horz" pos="1056" userDrawn="1">
          <p15:clr>
            <a:srgbClr val="FBAE40"/>
          </p15:clr>
        </p15:guide>
        <p15:guide id="7" orient="horz" pos="3744" userDrawn="1">
          <p15:clr>
            <a:srgbClr val="FBAE40"/>
          </p15:clr>
        </p15:guide>
        <p15:guide id="8" orient="horz" pos="240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AAEF4-B950-814D-A811-CD17BDDF04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8338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  <p15:guide id="2" pos="600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6">
          <p15:clr>
            <a:srgbClr val="FBAE40"/>
          </p15:clr>
        </p15:guide>
        <p15:guide id="7" orient="horz" pos="2400" userDrawn="1">
          <p15:clr>
            <a:srgbClr val="FBAE40"/>
          </p15:clr>
        </p15:guide>
        <p15:guide id="8" orient="horz" pos="3744" userDrawn="1">
          <p15:clr>
            <a:srgbClr val="FBAE40"/>
          </p15:clr>
        </p15:guide>
        <p15:guide id="9" orient="horz" pos="1608" userDrawn="1">
          <p15:clr>
            <a:srgbClr val="FBAE40"/>
          </p15:clr>
        </p15:guide>
        <p15:guide id="10" pos="1248" userDrawn="1">
          <p15:clr>
            <a:srgbClr val="FBAE40"/>
          </p15:clr>
        </p15:guide>
        <p15:guide id="11" pos="1896" userDrawn="1">
          <p15:clr>
            <a:srgbClr val="FBAE40"/>
          </p15:clr>
        </p15:guide>
        <p15:guide id="12" pos="2544" userDrawn="1">
          <p15:clr>
            <a:srgbClr val="FBAE40"/>
          </p15:clr>
        </p15:guide>
        <p15:guide id="13" pos="3192" userDrawn="1">
          <p15:clr>
            <a:srgbClr val="FBAE40"/>
          </p15:clr>
        </p15:guide>
        <p15:guide id="14" pos="4488" userDrawn="1">
          <p15:clr>
            <a:srgbClr val="FBAE40"/>
          </p15:clr>
        </p15:guide>
        <p15:guide id="15" pos="5136" userDrawn="1">
          <p15:clr>
            <a:srgbClr val="FBAE40"/>
          </p15:clr>
        </p15:guide>
        <p15:guide id="16" pos="6432" userDrawn="1">
          <p15:clr>
            <a:srgbClr val="FBAE40"/>
          </p15:clr>
        </p15:guide>
        <p15:guide id="17" pos="5784" userDrawn="1">
          <p15:clr>
            <a:srgbClr val="FBAE40"/>
          </p15:clr>
        </p15:guide>
        <p15:guide id="18" orient="horz" pos="2160" userDrawn="1">
          <p15:clr>
            <a:srgbClr val="FBAE40"/>
          </p15:clr>
        </p15:guide>
        <p15:guide id="19" orient="horz" pos="2712" userDrawn="1">
          <p15:clr>
            <a:srgbClr val="FBAE40"/>
          </p15:clr>
        </p15:guide>
        <p15:guide id="20" orient="horz" pos="3264" userDrawn="1">
          <p15:clr>
            <a:srgbClr val="FBAE40"/>
          </p15:clr>
        </p15:guide>
        <p15:guide id="21" orient="horz" pos="381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our 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4F85108-BDC9-43A2-BEF1-240E666F4E0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952500" y="1686758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68A6427-DC92-4AE6-82DE-34A0B3A972E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52501" y="2674398"/>
            <a:ext cx="4800219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sp>
        <p:nvSpPr>
          <p:cNvPr id="19" name="Content Placeholder 2">
            <a:extLst>
              <a:ext uri="{FF2B5EF4-FFF2-40B4-BE49-F238E27FC236}">
                <a16:creationId xmlns:a16="http://schemas.microsoft.com/office/drawing/2014/main" id="{A07502CC-5B90-4BCF-B63B-36D026C9AE96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33724" y="1676706"/>
            <a:ext cx="4800224" cy="754602"/>
          </a:xfrm>
        </p:spPr>
        <p:txBody>
          <a:bodyPr lIns="0" tIns="0" rIns="0" bIns="0" anchor="b" anchorCtr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2400" b="1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header</a:t>
            </a: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169EF16-BA54-4279-A087-A65E4F26675F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6433725" y="2664346"/>
            <a:ext cx="4800224" cy="3279254"/>
          </a:xfrm>
        </p:spPr>
        <p:txBody>
          <a:bodyPr lIns="0" tIns="0" rIns="0" bIns="0">
            <a:normAutofit/>
          </a:bodyPr>
          <a:lstStyle>
            <a:lvl1pPr marL="0" indent="0">
              <a:buSzPct val="95000"/>
              <a:buFont typeface="Arial" panose="020B0604020202020204" pitchFamily="34" charset="0"/>
              <a:buNone/>
              <a:defRPr sz="1800" b="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 marL="9144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 marL="13716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 marL="1828800" indent="0"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/>
              <a:t>Click to edit column text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EF932C4-F1C3-47F2-84B8-FEC885C1843C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686758"/>
            <a:ext cx="0" cy="4256842"/>
          </a:xfrm>
          <a:prstGeom prst="line">
            <a:avLst/>
          </a:prstGeom>
          <a:ln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FF2B5EF4-FFF2-40B4-BE49-F238E27FC236}">
                <a16:creationId xmlns:a16="http://schemas.microsoft.com/office/drawing/2014/main" id="{62D2F673-8F81-4982-AA66-35312BF385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52499" y="526777"/>
            <a:ext cx="10287001" cy="869089"/>
          </a:xfrm>
        </p:spPr>
        <p:txBody>
          <a:bodyPr lIns="0" tIns="0" rIns="0" bIns="0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422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744" userDrawn="1">
          <p15:clr>
            <a:srgbClr val="FBAE40"/>
          </p15:clr>
        </p15:guide>
        <p15:guide id="2" pos="598">
          <p15:clr>
            <a:srgbClr val="FBAE40"/>
          </p15:clr>
        </p15:guide>
        <p15:guide id="3" pos="7080">
          <p15:clr>
            <a:srgbClr val="FBAE40"/>
          </p15:clr>
        </p15:guide>
        <p15:guide id="4" pos="3840">
          <p15:clr>
            <a:srgbClr val="FBAE40"/>
          </p15:clr>
        </p15:guide>
        <p15:guide id="5" orient="horz" pos="1054" userDrawn="1">
          <p15:clr>
            <a:srgbClr val="FBAE40"/>
          </p15:clr>
        </p15:guide>
        <p15:guide id="6" orient="horz" pos="697" userDrawn="1">
          <p15:clr>
            <a:srgbClr val="FBAE40"/>
          </p15:clr>
        </p15:guide>
        <p15:guide id="7" orient="horz" pos="240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AC533B8E-DBF3-664D-901D-8735DE77521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9325" y="3367173"/>
            <a:ext cx="7163317" cy="1160369"/>
          </a:xfrm>
        </p:spPr>
        <p:txBody>
          <a:bodyPr lIns="0" tIns="0" rIns="0" bIns="0" anchor="t" anchorCtr="0">
            <a:noAutofit/>
          </a:bodyPr>
          <a:lstStyle>
            <a:lvl1pPr algn="l">
              <a:defRPr sz="6000" b="1">
                <a:solidFill>
                  <a:schemeClr val="tx1"/>
                </a:solidFill>
                <a:latin typeface="+mj-lt"/>
                <a:ea typeface="Roboto Black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4D36833F-B2C7-1C49-9947-A60C1ACB02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56096" y="2418316"/>
            <a:ext cx="7157006" cy="365125"/>
          </a:xfrm>
          <a:prstGeom prst="rect">
            <a:avLst/>
          </a:prstGeom>
          <a:noFill/>
        </p:spPr>
        <p:txBody>
          <a:bodyPr vert="horz" lIns="0" tIns="0" rIns="0" bIns="0" rtlCol="0" anchor="b" anchorCtr="0"/>
          <a:lstStyle>
            <a:lvl1pPr algn="l">
              <a:defRPr sz="18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Insert-&gt;Header and Footer-&gt;Type Customizable Name</a:t>
            </a:r>
          </a:p>
        </p:txBody>
      </p:sp>
      <p:sp>
        <p:nvSpPr>
          <p:cNvPr id="27" name="Text Placeholder 13">
            <a:extLst>
              <a:ext uri="{FF2B5EF4-FFF2-40B4-BE49-F238E27FC236}">
                <a16:creationId xmlns:a16="http://schemas.microsoft.com/office/drawing/2014/main" id="{73873935-43A0-4C23-AC45-B3EF69B188E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011476" y="3029213"/>
            <a:ext cx="2473565" cy="1498329"/>
          </a:xfrm>
        </p:spPr>
        <p:txBody>
          <a:bodyPr vert="horz" anchor="ctr" anchorCtr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 b="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</a:lstStyle>
          <a:p>
            <a:pPr lvl="0"/>
            <a:r>
              <a:rPr lang="en-US" dirty="0"/>
              <a:t>Further Contact Person Name</a:t>
            </a:r>
          </a:p>
          <a:p>
            <a:pPr lvl="0"/>
            <a:r>
              <a:rPr lang="en-US" dirty="0"/>
              <a:t>Contact Person Title </a:t>
            </a:r>
          </a:p>
          <a:p>
            <a:pPr lvl="0"/>
            <a:r>
              <a:rPr lang="en-US" dirty="0"/>
              <a:t>Contact Person Unit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Phone: </a:t>
            </a:r>
          </a:p>
          <a:p>
            <a:pPr lvl="0"/>
            <a:r>
              <a:rPr lang="en-US" dirty="0"/>
              <a:t>Fax: </a:t>
            </a:r>
          </a:p>
          <a:p>
            <a:pPr lvl="0"/>
            <a:r>
              <a:rPr lang="en-US" dirty="0"/>
              <a:t>Email:</a:t>
            </a:r>
          </a:p>
        </p:txBody>
      </p:sp>
    </p:spTree>
    <p:extLst>
      <p:ext uri="{BB962C8B-B14F-4D97-AF65-F5344CB8AC3E}">
        <p14:creationId xmlns:p14="http://schemas.microsoft.com/office/powerpoint/2010/main" val="28836383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598" userDrawn="1">
          <p15:clr>
            <a:srgbClr val="FBAE40"/>
          </p15:clr>
        </p15:guide>
        <p15:guide id="3" pos="5808" userDrawn="1">
          <p15:clr>
            <a:srgbClr val="FBAE40"/>
          </p15:clr>
        </p15:guide>
        <p15:guide id="4" pos="566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D47C82-65E8-6F4A-93F5-B60D5D90F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9611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D0A12C-E82E-3F40-8F2F-F914F24F0B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006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8" r:id="rId2"/>
    <p:sldLayoutId id="2147483650" r:id="rId3"/>
    <p:sldLayoutId id="2147483682" r:id="rId4"/>
    <p:sldLayoutId id="2147483670" r:id="rId5"/>
    <p:sldLayoutId id="2147483664" r:id="rId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92_B773FE5B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93_40D7F8FE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80B23-7308-1745-A1A9-A5522BA49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Abstract/Presentation Title</a:t>
            </a:r>
          </a:p>
        </p:txBody>
      </p:sp>
      <p:sp>
        <p:nvSpPr>
          <p:cNvPr id="12" name="Subtitle 11">
            <a:extLst>
              <a:ext uri="{FF2B5EF4-FFF2-40B4-BE49-F238E27FC236}">
                <a16:creationId xmlns:a16="http://schemas.microsoft.com/office/drawing/2014/main" id="{ADA0161C-D166-6E4C-8069-E1FBFE0BE5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4725" y="4246179"/>
            <a:ext cx="10354360" cy="870907"/>
          </a:xfrm>
        </p:spPr>
        <p:txBody>
          <a:bodyPr>
            <a:normAutofit/>
          </a:bodyPr>
          <a:lstStyle/>
          <a:p>
            <a:r>
              <a:rPr lang="en-US" dirty="0"/>
              <a:t>Presenter(s) Name, Credentials</a:t>
            </a:r>
          </a:p>
          <a:p>
            <a:r>
              <a:rPr lang="en-US" dirty="0"/>
              <a:t>Title 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C5EE2B8-026E-D04B-8925-60FA6F76C3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74725" y="6114767"/>
            <a:ext cx="10354360" cy="463108"/>
          </a:xfrm>
        </p:spPr>
        <p:txBody>
          <a:bodyPr/>
          <a:lstStyle/>
          <a:p>
            <a:r>
              <a:rPr lang="en-US" dirty="0"/>
              <a:t>PRESENTATION DATE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3BE75D-BC2B-BF39-7D2C-416063746B29}"/>
              </a:ext>
            </a:extLst>
          </p:cNvPr>
          <p:cNvSpPr txBox="1"/>
          <p:nvPr/>
        </p:nvSpPr>
        <p:spPr>
          <a:xfrm>
            <a:off x="4711008" y="855760"/>
            <a:ext cx="6032938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rgbClr val="FF0000"/>
                </a:solidFill>
                <a:ea typeface="Roboto"/>
                <a:cs typeface="Roboto"/>
              </a:rPr>
              <a:t>Note: replace all red text</a:t>
            </a:r>
          </a:p>
        </p:txBody>
      </p:sp>
    </p:spTree>
    <p:extLst>
      <p:ext uri="{BB962C8B-B14F-4D97-AF65-F5344CB8AC3E}">
        <p14:creationId xmlns:p14="http://schemas.microsoft.com/office/powerpoint/2010/main" val="3892510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0D721-DFD0-99E6-1099-4F180ADD3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FA3BE-6D81-207B-E716-72CFE333B7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Reference list or QR code to 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225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372AD14-BED4-4A3E-8474-5AB4CAE61C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392C30-4B11-4481-945C-ED83B657CAD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Name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Title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Department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Phone</a:t>
            </a:r>
          </a:p>
          <a:p>
            <a:r>
              <a:rPr lang="en-US" dirty="0">
                <a:solidFill>
                  <a:srgbClr val="FF0000"/>
                </a:solidFill>
                <a:latin typeface="Roboto"/>
                <a:ea typeface="Roboto"/>
                <a:cs typeface="Arial"/>
              </a:rPr>
              <a:t>Presenter Email</a:t>
            </a:r>
          </a:p>
        </p:txBody>
      </p:sp>
    </p:spTree>
    <p:extLst>
      <p:ext uri="{BB962C8B-B14F-4D97-AF65-F5344CB8AC3E}">
        <p14:creationId xmlns:p14="http://schemas.microsoft.com/office/powerpoint/2010/main" val="310067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4B6BE-5735-626E-C6D1-AD887F093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Disclosures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C99E-8504-1422-E2E2-C8D6F9BE2B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 </a:t>
            </a:r>
          </a:p>
          <a:p>
            <a:r>
              <a:rPr lang="en-US" dirty="0">
                <a:solidFill>
                  <a:srgbClr val="FF0000"/>
                </a:solidFill>
              </a:rPr>
              <a:t>Conflicts of interest/bias</a:t>
            </a:r>
          </a:p>
          <a:p>
            <a:r>
              <a:rPr lang="en-US" dirty="0">
                <a:solidFill>
                  <a:srgbClr val="FF0000"/>
                </a:solidFill>
              </a:rPr>
              <a:t>Use of artificial intelligence (AI)</a:t>
            </a:r>
          </a:p>
          <a:p>
            <a:endParaRPr lang="en-US" dirty="0">
              <a:solidFill>
                <a:srgbClr val="FF0000"/>
              </a:solidFill>
              <a:ea typeface="Roboto"/>
            </a:endParaRPr>
          </a:p>
          <a:p>
            <a:endParaRPr lang="en-US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832283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C8293-1610-9165-43AA-0AC6974EC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Team Members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F44CF-2AF2-F55B-C26C-117EE8E53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Names, credentials, titles</a:t>
            </a:r>
            <a:endParaRPr lang="en-US" dirty="0">
              <a:solidFill>
                <a:srgbClr val="FF0000"/>
              </a:solidFill>
              <a:ea typeface="Roboto"/>
            </a:endParaRP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Acknowledge local areas involved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63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4ABA89-C279-DB0A-9B96-A5966B31F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Roboto"/>
                <a:ea typeface="Roboto"/>
                <a:cs typeface="Arial"/>
              </a:rPr>
              <a:t>Research question/aims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FD999-6DC8-64E2-4BDD-43C574BFBD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054" y="1686757"/>
            <a:ext cx="10302446" cy="4256843"/>
          </a:xfrm>
        </p:spPr>
        <p:txBody>
          <a:bodyPr/>
          <a:lstStyle/>
          <a:p>
            <a:pPr marL="0" indent="0">
              <a:lnSpc>
                <a:spcPts val="2325"/>
              </a:lnSpc>
              <a:buNone/>
            </a:pPr>
            <a:r>
              <a:rPr lang="en-US" dirty="0">
                <a:solidFill>
                  <a:srgbClr val="FF0000"/>
                </a:solidFill>
                <a:cs typeface="Segoe UI"/>
              </a:rPr>
              <a:t>Include</a:t>
            </a:r>
            <a:r>
              <a:rPr lang="en-US" dirty="0">
                <a:cs typeface="Segoe UI"/>
              </a:rPr>
              <a:t>​</a:t>
            </a:r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Describe what lead you to study this</a:t>
            </a:r>
            <a:endParaRPr lang="en-US" dirty="0">
              <a:solidFill>
                <a:srgbClr val="FF0000"/>
              </a:solidFill>
              <a:cs typeface="Arial"/>
            </a:endParaRPr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cs typeface="Arial"/>
              </a:rPr>
              <a:t>The problem and purpose of the research</a:t>
            </a:r>
            <a:endParaRPr lang="en-US" dirty="0"/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Research question or study aims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302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DD093-CC20-95A5-E697-431091DBF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499" y="528577"/>
            <a:ext cx="10287001" cy="869089"/>
          </a:xfrm>
        </p:spPr>
        <p:txBody>
          <a:bodyPr/>
          <a:lstStyle/>
          <a:p>
            <a:r>
              <a:rPr lang="en-US" dirty="0">
                <a:latin typeface="Roboto"/>
                <a:ea typeface="Roboto"/>
                <a:cs typeface="Arial"/>
              </a:rPr>
              <a:t>Background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6353F-7732-CAA2-CE80-4509DF38D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054" y="1686757"/>
            <a:ext cx="10302446" cy="4256843"/>
          </a:xfrm>
        </p:spPr>
        <p:txBody>
          <a:bodyPr/>
          <a:lstStyle/>
          <a:p>
            <a:pPr marL="0" indent="0">
              <a:lnSpc>
                <a:spcPts val="2325"/>
              </a:lnSpc>
              <a:buNone/>
            </a:pPr>
            <a:r>
              <a:rPr lang="en-US" dirty="0">
                <a:solidFill>
                  <a:srgbClr val="FF0000"/>
                </a:solidFill>
                <a:cs typeface="Segoe UI"/>
              </a:rPr>
              <a:t>Include</a:t>
            </a:r>
            <a:r>
              <a:rPr lang="en-US" dirty="0">
                <a:cs typeface="Segoe UI"/>
              </a:rPr>
              <a:t>​</a:t>
            </a:r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The problem prevalence and significance</a:t>
            </a:r>
            <a:endParaRPr lang="en-US" dirty="0">
              <a:solidFill>
                <a:srgbClr val="000000"/>
              </a:solidFill>
              <a:ea typeface="Roboto"/>
              <a:cs typeface="Arial"/>
            </a:endParaRPr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What is known about it</a:t>
            </a:r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What is the gap in knowledge that this study addresses</a:t>
            </a:r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In-text citations</a:t>
            </a:r>
          </a:p>
        </p:txBody>
      </p:sp>
    </p:spTree>
    <p:extLst>
      <p:ext uri="{BB962C8B-B14F-4D97-AF65-F5344CB8AC3E}">
        <p14:creationId xmlns:p14="http://schemas.microsoft.com/office/powerpoint/2010/main" val="1087895806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22D06-85F0-5769-8EC2-EEBCF3A9F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Roboto"/>
                <a:ea typeface="Roboto"/>
                <a:cs typeface="Arial"/>
              </a:rPr>
              <a:t>Methods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56F84F-E78F-DB62-9FE5-71F075887C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470"/>
              </a:lnSpc>
              <a:buNone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Include </a:t>
            </a:r>
          </a:p>
          <a:p>
            <a:pPr marL="285750" indent="-285750">
              <a:lnSpc>
                <a:spcPts val="2470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cs typeface="Arial"/>
              </a:rPr>
              <a:t>Design sample, measures, analysis </a:t>
            </a:r>
          </a:p>
          <a:p>
            <a:pPr marL="285750" indent="-285750">
              <a:lnSpc>
                <a:spcPts val="2470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In-text citations as needed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226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47A889-3A9F-5C11-D51D-422E712E8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52F5D-57CE-E083-6A0E-5519974356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ts val="2325"/>
              </a:lnSpc>
              <a:buNone/>
            </a:pPr>
            <a:r>
              <a:rPr lang="en-US" dirty="0">
                <a:solidFill>
                  <a:srgbClr val="FF0000"/>
                </a:solidFill>
                <a:ea typeface="Roboto"/>
                <a:cs typeface="Arial"/>
              </a:rPr>
              <a:t>Include </a:t>
            </a:r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cs typeface="Arial"/>
              </a:rPr>
              <a:t>Summative data to answer study questions or aims</a:t>
            </a:r>
            <a:endParaRPr lang="en-US" dirty="0">
              <a:solidFill>
                <a:srgbClr val="000000"/>
              </a:solidFill>
              <a:cs typeface="Arial"/>
            </a:endParaRPr>
          </a:p>
          <a:p>
            <a:pPr marL="285750" indent="-285750">
              <a:lnSpc>
                <a:spcPts val="2325"/>
              </a:lnSpc>
              <a:buFont typeface="Arial,Sans-Serif"/>
              <a:buChar char="•"/>
            </a:pPr>
            <a:r>
              <a:rPr lang="en-US" dirty="0">
                <a:solidFill>
                  <a:srgbClr val="FF0000"/>
                </a:solidFill>
                <a:cs typeface="Arial"/>
              </a:rPr>
              <a:t>Graphics/charts with labels</a:t>
            </a:r>
            <a:r>
              <a:rPr lang="en-US" dirty="0">
                <a:cs typeface="Arial"/>
              </a:rPr>
              <a:t>​</a:t>
            </a:r>
            <a:endParaRPr lang="en-US" dirty="0">
              <a:ea typeface="Roboto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631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197E7-97E0-5D19-9CCA-5CAC8CF62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92256-7855-BA99-5288-DB3997FD57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What was learned – be cautious not to overstate findings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What are remaining gaps- future EBP or research opportunities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3195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885EA-B386-40FE-82E7-FB3765E16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Implications for Practice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14C48B-8DA7-D5F5-C51D-A9CC3D357A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Include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</a:rPr>
              <a:t>How can this be applied in practice </a:t>
            </a:r>
          </a:p>
          <a:p>
            <a:pPr marL="285750" indent="-285750"/>
            <a:r>
              <a:rPr lang="en-US" dirty="0">
                <a:solidFill>
                  <a:srgbClr val="FF0000"/>
                </a:solidFill>
                <a:ea typeface="Roboto"/>
              </a:rPr>
              <a:t>What can audience take away from presentation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000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OWA BRAND COLORS">
      <a:dk1>
        <a:srgbClr val="000000"/>
      </a:dk1>
      <a:lt1>
        <a:srgbClr val="FFFFFF"/>
      </a:lt1>
      <a:dk2>
        <a:srgbClr val="62666A"/>
      </a:dk2>
      <a:lt2>
        <a:srgbClr val="BBBCBC"/>
      </a:lt2>
      <a:accent1>
        <a:srgbClr val="FFCD00"/>
      </a:accent1>
      <a:accent2>
        <a:srgbClr val="616669"/>
      </a:accent2>
      <a:accent3>
        <a:srgbClr val="BBBCBC"/>
      </a:accent3>
      <a:accent4>
        <a:srgbClr val="00A9E0"/>
      </a:accent4>
      <a:accent5>
        <a:srgbClr val="00AF66"/>
      </a:accent5>
      <a:accent6>
        <a:srgbClr val="FF8200"/>
      </a:accent6>
      <a:hlink>
        <a:srgbClr val="00558C"/>
      </a:hlink>
      <a:folHlink>
        <a:srgbClr val="636669"/>
      </a:folHlink>
    </a:clrScheme>
    <a:fontScheme name="University of Iowa">
      <a:majorFont>
        <a:latin typeface="Roboto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IHC_PowerpointPresentation_F" id="{5945F878-4E51-EB4C-AC7D-0EDA534BB393}" vid="{B178A426-F77A-6B42-B649-E90C32BA2AB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354223D73F44E8307C33932345898" ma:contentTypeVersion="6" ma:contentTypeDescription="Create a new document." ma:contentTypeScope="" ma:versionID="58f7ba7c8bf549ae0dc082401f1d4b14">
  <xsd:schema xmlns:xsd="http://www.w3.org/2001/XMLSchema" xmlns:xs="http://www.w3.org/2001/XMLSchema" xmlns:p="http://schemas.microsoft.com/office/2006/metadata/properties" xmlns:ns2="444e63f2-4049-45bb-9f29-b1128b62fc0d" xmlns:ns3="67736175-3ebb-4a7e-a865-5ac0583164f8" targetNamespace="http://schemas.microsoft.com/office/2006/metadata/properties" ma:root="true" ma:fieldsID="6c60acea5fe21133d243e1d093b58baa" ns2:_="" ns3:_="">
    <xsd:import namespace="444e63f2-4049-45bb-9f29-b1128b62fc0d"/>
    <xsd:import namespace="67736175-3ebb-4a7e-a865-5ac0583164f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44e63f2-4049-45bb-9f29-b1128b62fc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736175-3ebb-4a7e-a865-5ac0583164f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F7FB0C-DF53-4347-BB63-1FA07C0DEFAC}">
  <ds:schemaRefs>
    <ds:schemaRef ds:uri="444e63f2-4049-45bb-9f29-b1128b62fc0d"/>
    <ds:schemaRef ds:uri="http://schemas.microsoft.com/office/2006/documentManagement/types"/>
    <ds:schemaRef ds:uri="http://purl.org/dc/dcmitype/"/>
    <ds:schemaRef ds:uri="http://purl.org/dc/terms/"/>
    <ds:schemaRef ds:uri="http://schemas.microsoft.com/office/infopath/2007/PartnerControl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67736175-3ebb-4a7e-a865-5ac0583164f8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1DEB79C-E562-44A0-8D23-09DC2A123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6A3E3FE-124A-4A4C-B1CC-8E2E11A2758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44e63f2-4049-45bb-9f29-b1128b62fc0d"/>
    <ds:schemaRef ds:uri="67736175-3ebb-4a7e-a865-5ac0583164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Oral Presentation Template - EBP - EDITED MF</Template>
  <TotalTime>51</TotalTime>
  <Words>184</Words>
  <Application>Microsoft Office PowerPoint</Application>
  <PresentationFormat>Widescreen</PresentationFormat>
  <Paragraphs>50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Arial,Sans-Serif</vt:lpstr>
      <vt:lpstr>Calibri</vt:lpstr>
      <vt:lpstr>Roboto</vt:lpstr>
      <vt:lpstr>Segoe UI</vt:lpstr>
      <vt:lpstr>Office Theme</vt:lpstr>
      <vt:lpstr>Abstract/Presentation Title</vt:lpstr>
      <vt:lpstr>Disclosures </vt:lpstr>
      <vt:lpstr>Team Members </vt:lpstr>
      <vt:lpstr>Research question/aims</vt:lpstr>
      <vt:lpstr>Background </vt:lpstr>
      <vt:lpstr>Methods</vt:lpstr>
      <vt:lpstr>Results</vt:lpstr>
      <vt:lpstr>Conclusions </vt:lpstr>
      <vt:lpstr>Implications for Practice </vt:lpstr>
      <vt:lpstr>References 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Farrington, Michele M</dc:creator>
  <cp:lastModifiedBy>Maier, Denise</cp:lastModifiedBy>
  <cp:revision>109</cp:revision>
  <dcterms:created xsi:type="dcterms:W3CDTF">2025-06-05T12:30:57Z</dcterms:created>
  <dcterms:modified xsi:type="dcterms:W3CDTF">2025-11-21T20:59:22Z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0x0101007C1354223D73F44E8307C33932345898</vt:lpwstr>
  </property>
</Properties>
</file>