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8" r:id="rId5"/>
    <p:sldId id="289" r:id="rId6"/>
    <p:sldId id="334" r:id="rId7"/>
    <p:sldId id="335" r:id="rId8"/>
    <p:sldId id="336" r:id="rId9"/>
    <p:sldId id="275" r:id="rId10"/>
    <p:sldId id="342" r:id="rId11"/>
    <p:sldId id="337" r:id="rId12"/>
    <p:sldId id="339" r:id="rId13"/>
    <p:sldId id="340" r:id="rId14"/>
    <p:sldId id="34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11" autoAdjust="0"/>
    <p:restoredTop sz="86238" autoAdjust="0"/>
  </p:normalViewPr>
  <p:slideViewPr>
    <p:cSldViewPr snapToGrid="0" snapToObjects="1">
      <p:cViewPr varScale="1">
        <p:scale>
          <a:sx n="50" d="100"/>
          <a:sy n="50" d="100"/>
        </p:scale>
        <p:origin x="9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1-4E2F-AAF9-E288E80CAB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D1-4E2F-AAF9-E288E80CAB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D1-4E2F-AAF9-E288E80CAB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8878424"/>
        <c:axId val="828877112"/>
      </c:barChart>
      <c:catAx>
        <c:axId val="82887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877112"/>
        <c:crosses val="autoZero"/>
        <c:auto val="1"/>
        <c:lblAlgn val="ctr"/>
        <c:lblOffset val="100"/>
        <c:noMultiLvlLbl val="0"/>
      </c:catAx>
      <c:valAx>
        <c:axId val="82887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878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University of Iowa Health Care Annual Report 2020 (Reporting timeframe FY20: July 2019-June 2020)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Information Provided by: University of Iowa Health Care Finance/uichildrens.org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9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edit the bar chart: </a:t>
            </a:r>
          </a:p>
          <a:p>
            <a:endParaRPr lang="en-US" dirty="0"/>
          </a:p>
          <a:p>
            <a:r>
              <a:rPr lang="en-US" dirty="0"/>
              <a:t>1. Right click on the bar chart above.</a:t>
            </a:r>
          </a:p>
          <a:p>
            <a:r>
              <a:rPr lang="en-US" dirty="0"/>
              <a:t>2. Select ‘Edit Data’.</a:t>
            </a:r>
          </a:p>
          <a:p>
            <a:r>
              <a:rPr lang="en-US" dirty="0"/>
              <a:t>3. Enter your data in the Excel spreadsheet pop-up box including axis labels.</a:t>
            </a:r>
          </a:p>
          <a:p>
            <a:r>
              <a:rPr lang="en-US" dirty="0"/>
              <a:t>4. If your data contains more than 4 rows of data, select the blue highlight box in the lower right hand corner of your Excel spreadsheet pop-up box. </a:t>
            </a:r>
          </a:p>
          <a:p>
            <a:r>
              <a:rPr lang="en-US" dirty="0"/>
              <a:t>5. Drag the blue box down until all rows and columns in your dataset are contained within the box. </a:t>
            </a:r>
          </a:p>
          <a:p>
            <a:r>
              <a:rPr lang="en-US" dirty="0"/>
              <a:t>6. Color will populate your chart automatically, but to customize colors, click on a bar and select your preferred color.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F9EED2-F2D9-4D1C-8969-1BA7341BA940}"/>
              </a:ext>
            </a:extLst>
          </p:cNvPr>
          <p:cNvSpPr/>
          <p:nvPr userDrawn="1"/>
        </p:nvSpPr>
        <p:spPr>
          <a:xfrm>
            <a:off x="8635312" y="1193"/>
            <a:ext cx="2693773" cy="12795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8AA8DC-09B9-4C2B-B3C2-D2B8CC2706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5519" y="341138"/>
            <a:ext cx="2253360" cy="6507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1035436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</a:t>
            </a:r>
            <a:br>
              <a:rPr lang="en-US" dirty="0"/>
            </a:br>
            <a:r>
              <a:rPr lang="en-US" dirty="0"/>
              <a:t>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10354360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1035436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74216"/>
            <a:ext cx="10376585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E0F4AED-E379-429F-B181-540A31DD1B15}"/>
              </a:ext>
            </a:extLst>
          </p:cNvPr>
          <p:cNvSpPr txBox="1"/>
          <p:nvPr userDrawn="1"/>
        </p:nvSpPr>
        <p:spPr>
          <a:xfrm>
            <a:off x="8853745" y="6116752"/>
            <a:ext cx="20066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CHANGING MEDICINE.</a:t>
            </a:r>
          </a:p>
          <a:p>
            <a:r>
              <a:rPr lang="en-US" sz="1300" b="1" dirty="0"/>
              <a:t>CHANGING LIVES.</a:t>
            </a:r>
            <a:r>
              <a:rPr lang="en-US" sz="1300" b="1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0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1686756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2674396"/>
            <a:ext cx="2973372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168675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2674396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67BAEDF-0505-4A4F-B2E5-F80C2824D0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CD2C684-CCD6-421F-AEB1-F6E1568F7383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D5288CDF-C306-49E7-BA90-7DCCF98E9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285177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422168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167670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2664346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5470DA81-7678-4E39-AEEE-93325B2B48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CE73CD1A-5401-476A-90D3-A45397A6CD60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1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850484"/>
            <a:ext cx="1835088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1686758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2850484"/>
            <a:ext cx="183823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002EB71-4353-4DFD-8AD9-C894F270DF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2B325C33-1F71-45BF-8AD9-0D430C0ED87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4A624D27-FE37-41E2-805C-52398EE77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439371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2" y="3291760"/>
            <a:ext cx="10288587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10288586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4" y="4753992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4988373-5BCC-4826-83FA-3EA98AE1A1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E18F79B-587C-4CB1-8781-F0F15A0EF8DC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DDAB923-ED9D-4D56-9384-BCC3D3798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84087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3" y="3291760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5" y="475399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83696" y="168851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83697" y="212176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83698" y="3293514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83699" y="3726766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83700" y="4755746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83701" y="5188998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4B4134B8-1039-4411-B3FD-F8EDCC2C2E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1608546-71A3-4AFF-8A8B-D64E7A9D0CF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43D2F1A2-CAD9-4F9B-B535-BB37F5BEB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435829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2760956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3792244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952506" y="488567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4094" y="2904080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4096" y="3337333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4096" y="5089029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4098" y="5522281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54098" y="3970621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54100" y="4403874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95" y="1688232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67497" y="2121484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69089" y="2905554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69091" y="3338807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469091" y="5090503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469093" y="5523755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469093" y="3972095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469095" y="4405348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A3561DD9-2993-408A-B05E-CE058EF46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191588AA-D456-46F6-A8F3-36A9769A19F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F7EC195-19F3-4C2D-A284-16E70DE5A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86853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238480"/>
            <a:ext cx="4800219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228428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9384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949325" y="3790765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8052" y="4209907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58053" y="4761629"/>
            <a:ext cx="4800219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39276" y="4199855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39277" y="4751577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F6D1DAD-8574-4BD3-979F-AEA4E0C52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490D636-72CA-421D-9D50-124F5307D09F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5C7578B-2928-40C4-84DA-668ED734E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748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4078664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4078664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4078663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2535870" y="2921860"/>
            <a:ext cx="71110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664749" y="2050739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5231950" y="2050741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8775763" y="2050741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7DE420A-A163-480B-A4C9-15B3FE7DC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A2CA038-8C16-47B3-89B5-1EC500B546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9EFD7F6B-97D3-49B3-9EB1-E8E656E41A5D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1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2500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7518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205617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880634" y="4073057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2535870" y="2921860"/>
            <a:ext cx="71110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1260812" y="2050739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3935830" y="2050739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6513929" y="2050739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9188946" y="2045132"/>
            <a:ext cx="1742242" cy="174224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DB9BFC6-C702-4E3D-A394-30FF9CE043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31E522A-47E9-41BE-B720-E66459A89F04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CC906A3-2401-45C0-996F-540173687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1568389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1175438" y="407866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2535870" y="2921860"/>
            <a:ext cx="71110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1175438" y="2125657"/>
            <a:ext cx="1594590" cy="159459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3222122" y="2125657"/>
            <a:ext cx="1594590" cy="159459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5305996" y="2125657"/>
            <a:ext cx="1594590" cy="159459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7346820" y="2120050"/>
            <a:ext cx="1594590" cy="159459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B9DF875-9EAF-4928-8E91-6599CCEAADE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225991" y="4080927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5285614" y="409557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322EF39-6BE8-4D2B-B814-5743037B71F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325607" y="4098102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9434872" y="2133924"/>
            <a:ext cx="1594590" cy="1594590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419080" y="4107460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5DB4F2-A46E-49CD-A0DA-01AD8B7F28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C7E2EA4D-EFA8-4B7C-9585-ADB07DA2D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BEEE139-B872-432B-9BEA-6BCCE8361C30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BBED5CE4-1062-4771-9043-ACBEC4731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98207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– Soli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F9EED2-F2D9-4D1C-8969-1BA7341BA940}"/>
              </a:ext>
            </a:extLst>
          </p:cNvPr>
          <p:cNvSpPr/>
          <p:nvPr userDrawn="1"/>
        </p:nvSpPr>
        <p:spPr>
          <a:xfrm>
            <a:off x="8635312" y="1193"/>
            <a:ext cx="2693773" cy="12795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8AA8DC-09B9-4C2B-B3C2-D2B8CC2706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5519" y="341138"/>
            <a:ext cx="2253360" cy="6507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914400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9144000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914400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74216"/>
            <a:ext cx="9166225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E0F4AED-E379-429F-B181-540A31DD1B15}"/>
              </a:ext>
            </a:extLst>
          </p:cNvPr>
          <p:cNvSpPr txBox="1"/>
          <p:nvPr userDrawn="1"/>
        </p:nvSpPr>
        <p:spPr>
          <a:xfrm>
            <a:off x="8853745" y="6116752"/>
            <a:ext cx="20066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CHANGING MEDICINE.</a:t>
            </a:r>
          </a:p>
          <a:p>
            <a:r>
              <a:rPr lang="en-US" sz="1300" b="1" dirty="0"/>
              <a:t>CHANGING LIVES.</a:t>
            </a:r>
            <a:r>
              <a:rPr lang="en-US" sz="1300" b="1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731605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891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46365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3537679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4535128"/>
            <a:ext cx="2973372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3537679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4535128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67BAEDF-0505-4A4F-B2E5-F80C2824D0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9325" y="1684461"/>
            <a:ext cx="3170238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02447" y="1677611"/>
            <a:ext cx="2987311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72642" y="1684461"/>
            <a:ext cx="3166858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92E066FE-DC83-45F0-AB3A-D0BB55D1C2E3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C2768368-8E4A-4F58-97BD-9F2ACC101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266468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9325" y="1684461"/>
            <a:ext cx="2373939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5060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35130"/>
            <a:ext cx="2358867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354891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4525080"/>
            <a:ext cx="2358867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5470DA81-7678-4E39-AEEE-93325B2B48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61DB74C6-E1E3-4A4F-A899-AE944C4BC2C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40308" y="1684461"/>
            <a:ext cx="2154706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87834FAF-E63C-4237-A219-3A85ABAC9EE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03337" y="1684461"/>
            <a:ext cx="2154706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881435" y="1680693"/>
            <a:ext cx="2349365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DA921D-17EF-4EB3-BDA3-E7FC7D8B93F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05DD6FFB-8578-4E2C-80E9-077304937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17002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3545060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4535130"/>
            <a:ext cx="1835088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3545060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4535130"/>
            <a:ext cx="183823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002EB71-4353-4DFD-8AD9-C894F270DF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14F11A61-EE32-4596-8BBC-0626131F1E6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99" y="1684461"/>
            <a:ext cx="1842236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76DD000-F678-4F74-B689-3C21D4B60D4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229003" y="1680599"/>
            <a:ext cx="1617954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123E9D90-8EEF-4864-BB43-ED190DB0B4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287023" y="1673225"/>
            <a:ext cx="1617954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B2CFB9A-A9AE-487A-9D9A-22147BC5B8A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346978" y="1678310"/>
            <a:ext cx="1617954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2" name="Picture Placeholder 3">
            <a:extLst>
              <a:ext uri="{FF2B5EF4-FFF2-40B4-BE49-F238E27FC236}">
                <a16:creationId xmlns:a16="http://schemas.microsoft.com/office/drawing/2014/main" id="{0E1D3434-C81E-4BE5-A058-CC08F924600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394654" y="1686759"/>
            <a:ext cx="1844846" cy="16216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A23D7EA1-4313-4A20-A06E-00D9086E15EE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C02A56E7-9449-4716-9564-1F7921E37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835456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500" y="389509"/>
            <a:ext cx="10287000" cy="1331865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050741"/>
            <a:ext cx="10287000" cy="3892859"/>
          </a:xfrm>
        </p:spPr>
        <p:txBody>
          <a:bodyPr lIns="0" tIns="0" rIns="0" bIns="0"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026BD-8233-4CE9-BFDD-A9E26AEFE3EF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F42902-D861-43C5-8713-7FC58D73F9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A73D9F1-F628-4A05-B6D7-15A84E91C85C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6AAE5A8-9C15-465D-8DA4-E6194FF98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E423193-F2CF-43C4-A4FA-5D8A65CDD7AE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71534" y="0"/>
            <a:ext cx="5029200" cy="638951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325" y="498296"/>
            <a:ext cx="5260975" cy="8961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686757"/>
            <a:ext cx="5257801" cy="4256843"/>
          </a:xfrm>
        </p:spPr>
        <p:txBody>
          <a:bodyPr lIns="0" tIns="0" rIns="0" bIns="0"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EF753B-7A35-4CC6-89CB-A5738AF68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33A2791-6816-4089-9BCC-122F376815F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12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59502" y="3260862"/>
            <a:ext cx="5032499" cy="312864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13630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365125"/>
            <a:ext cx="5254505" cy="1331865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962386"/>
            <a:ext cx="5266450" cy="3981214"/>
          </a:xfrm>
        </p:spPr>
        <p:txBody>
          <a:bodyPr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Font typeface="Roboto" panose="02000000000000000000" pitchFamily="2" charset="0"/>
              <a:buChar char="–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buClr>
                <a:schemeClr val="tx2"/>
              </a:buCl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AF337-04E3-4F84-A120-0176D637DD23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875B1C-5298-4D74-B12B-A13444EF24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C240BC6-0B5F-469B-AA90-B99E807C7BD0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C9C2FB5-ED92-4036-8B4B-3634913AB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26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240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494273"/>
            <a:ext cx="10290175" cy="869089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49325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49325" y="1570038"/>
            <a:ext cx="10290175" cy="4114800"/>
          </a:xfrm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43D990-DA2C-4325-9406-725AE2DB1D29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C99024-A84A-46CC-AB0A-A16BB66F4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2B85048-9DE7-4C41-A2D4-7C780BA1D044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BECFAEE-F225-4617-997D-F39F0A31E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206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949325" y="5019085"/>
            <a:ext cx="318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8233" y="5019085"/>
            <a:ext cx="2231701" cy="369332"/>
          </a:xfrm>
          <a:solidFill>
            <a:schemeClr val="tx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9325" y="3367173"/>
            <a:ext cx="7163317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6096" y="2463764"/>
            <a:ext cx="7157006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9BBED86-49CF-4239-8A6A-DEFA86DD633E}"/>
              </a:ext>
            </a:extLst>
          </p:cNvPr>
          <p:cNvSpPr/>
          <p:nvPr userDrawn="1"/>
        </p:nvSpPr>
        <p:spPr>
          <a:xfrm>
            <a:off x="8635312" y="1193"/>
            <a:ext cx="2693773" cy="12795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971D5E-F8D2-4F9C-84DC-F9E6A3A1A8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55519" y="341138"/>
            <a:ext cx="2253360" cy="6507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FDE2FD-1218-40E0-896A-63C35AD74B3C}"/>
              </a:ext>
            </a:extLst>
          </p:cNvPr>
          <p:cNvSpPr txBox="1"/>
          <p:nvPr userDrawn="1"/>
        </p:nvSpPr>
        <p:spPr>
          <a:xfrm>
            <a:off x="8855518" y="6116752"/>
            <a:ext cx="20066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CHANGING MEDICINE.</a:t>
            </a:r>
          </a:p>
          <a:p>
            <a:r>
              <a:rPr lang="en-US" sz="1300" b="1" dirty="0"/>
              <a:t>CHANGING LIVES.</a:t>
            </a:r>
            <a:r>
              <a:rPr lang="en-US" sz="1300" b="1" baseline="30000" dirty="0"/>
              <a:t>®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</a:extLst>
          </p:cNvPr>
          <p:cNvGrpSpPr/>
          <p:nvPr/>
        </p:nvGrpSpPr>
        <p:grpSpPr>
          <a:xfrm>
            <a:off x="1071271" y="5122118"/>
            <a:ext cx="142379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55518" y="3029213"/>
            <a:ext cx="2473565" cy="1498329"/>
          </a:xfr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Further 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9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FA97D39-3D82-4E10-B998-60D25A786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29599" y="341137"/>
            <a:ext cx="2956231" cy="939597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F9853B-D819-44D4-B26A-098571D4BC78}"/>
              </a:ext>
            </a:extLst>
          </p:cNvPr>
          <p:cNvGrpSpPr/>
          <p:nvPr userDrawn="1"/>
        </p:nvGrpSpPr>
        <p:grpSpPr>
          <a:xfrm>
            <a:off x="947738" y="1193"/>
            <a:ext cx="2693773" cy="1279542"/>
            <a:chOff x="947738" y="1193"/>
            <a:chExt cx="2693773" cy="127954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6EC2438-94E0-4859-A72B-7264ABFFA282}"/>
                </a:ext>
              </a:extLst>
            </p:cNvPr>
            <p:cNvSpPr/>
            <p:nvPr userDrawn="1"/>
          </p:nvSpPr>
          <p:spPr>
            <a:xfrm>
              <a:off x="947738" y="1193"/>
              <a:ext cx="2693773" cy="12795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2B6BA61-7EEC-43A8-9C9C-3F63A9B447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167945" y="341138"/>
              <a:ext cx="2253360" cy="65079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184901"/>
            <a:ext cx="6155725" cy="2657032"/>
          </a:xfrm>
        </p:spPr>
        <p:txBody>
          <a:bodyPr anchor="ctr" anchorCtr="0">
            <a:normAutofit/>
          </a:bodyPr>
          <a:lstStyle>
            <a:lvl1pPr algn="l">
              <a:defRPr sz="55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E8632-0193-489E-AB41-1193058D6D80}"/>
              </a:ext>
            </a:extLst>
          </p:cNvPr>
          <p:cNvSpPr txBox="1"/>
          <p:nvPr userDrawn="1"/>
        </p:nvSpPr>
        <p:spPr>
          <a:xfrm>
            <a:off x="960098" y="6116752"/>
            <a:ext cx="20066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CHANGING MEDICINE.</a:t>
            </a:r>
          </a:p>
          <a:p>
            <a:r>
              <a:rPr lang="en-US" sz="1300" b="1" dirty="0"/>
              <a:t>CHANGING LIVES.</a:t>
            </a:r>
            <a:r>
              <a:rPr lang="en-US" sz="1300" b="1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2339209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FA97D39-3D82-4E10-B998-60D25A786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29599" y="341137"/>
            <a:ext cx="2956231" cy="939597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CF9853B-D819-44D4-B26A-098571D4BC78}"/>
              </a:ext>
            </a:extLst>
          </p:cNvPr>
          <p:cNvGrpSpPr/>
          <p:nvPr userDrawn="1"/>
        </p:nvGrpSpPr>
        <p:grpSpPr>
          <a:xfrm>
            <a:off x="947738" y="1193"/>
            <a:ext cx="2693773" cy="1279542"/>
            <a:chOff x="947738" y="1193"/>
            <a:chExt cx="2693773" cy="127954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6EC2438-94E0-4859-A72B-7264ABFFA282}"/>
                </a:ext>
              </a:extLst>
            </p:cNvPr>
            <p:cNvSpPr/>
            <p:nvPr userDrawn="1"/>
          </p:nvSpPr>
          <p:spPr>
            <a:xfrm>
              <a:off x="947738" y="1193"/>
              <a:ext cx="2693773" cy="12795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2B6BA61-7EEC-43A8-9C9C-3F63A9B447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167945" y="341138"/>
              <a:ext cx="2253360" cy="65079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184901"/>
            <a:ext cx="6155725" cy="2657032"/>
          </a:xfrm>
        </p:spPr>
        <p:txBody>
          <a:bodyPr anchor="ctr" anchorCtr="0">
            <a:normAutofit/>
          </a:bodyPr>
          <a:lstStyle>
            <a:lvl1pPr algn="l">
              <a:defRPr sz="55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E8632-0193-489E-AB41-1193058D6D80}"/>
              </a:ext>
            </a:extLst>
          </p:cNvPr>
          <p:cNvSpPr txBox="1"/>
          <p:nvPr userDrawn="1"/>
        </p:nvSpPr>
        <p:spPr>
          <a:xfrm>
            <a:off x="960098" y="6116752"/>
            <a:ext cx="2006651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/>
              <a:t>CHANGING MEDICINE.</a:t>
            </a:r>
          </a:p>
          <a:p>
            <a:r>
              <a:rPr lang="en-US" sz="1300" b="1" dirty="0"/>
              <a:t>CHANGING LIVES.</a:t>
            </a:r>
            <a:r>
              <a:rPr lang="en-US" sz="1300" b="1" baseline="3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636562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282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686757"/>
            <a:ext cx="10302446" cy="4256843"/>
          </a:xfrm>
        </p:spPr>
        <p:txBody>
          <a:bodyPr lIns="0" tIns="0" rIns="0" bIns="0"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3256674-50EA-4051-A990-EE693C08EC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77DCA50-FEC6-49E1-9EEA-B451EDF9129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1404963-45F5-4008-81D8-C3524547A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600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3256674-50EA-4051-A990-EE693C08EC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1106440-76C5-455C-9C74-D78B0727780C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E707B8B-CAE8-4D66-8534-1CCCB5FF6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177833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4800219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664346"/>
            <a:ext cx="480022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F25A8CA-01BE-4A16-8F58-2435674F9B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86" y="6476045"/>
            <a:ext cx="2983134" cy="26631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268D76D-8B5E-43AA-900E-97B949621B62}"/>
              </a:ext>
            </a:extLst>
          </p:cNvPr>
          <p:cNvSpPr txBox="1">
            <a:spLocks/>
          </p:cNvSpPr>
          <p:nvPr userDrawn="1"/>
        </p:nvSpPr>
        <p:spPr>
          <a:xfrm>
            <a:off x="5794696" y="6545189"/>
            <a:ext cx="593362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05CB9CB-A62F-4194-B563-4CFF0B5FA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08297" y="6545189"/>
            <a:ext cx="4522515" cy="24077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Insert-&gt;Header and Footer-&gt;Type Customizable Name</a:t>
            </a:r>
          </a:p>
        </p:txBody>
      </p:sp>
    </p:spTree>
    <p:extLst>
      <p:ext uri="{BB962C8B-B14F-4D97-AF65-F5344CB8AC3E}">
        <p14:creationId xmlns:p14="http://schemas.microsoft.com/office/powerpoint/2010/main" val="2899422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3" r:id="rId2"/>
    <p:sldLayoutId id="2147483684" r:id="rId3"/>
    <p:sldLayoutId id="2147483685" r:id="rId4"/>
    <p:sldLayoutId id="2147483663" r:id="rId5"/>
    <p:sldLayoutId id="2147483686" r:id="rId6"/>
    <p:sldLayoutId id="2147483650" r:id="rId7"/>
    <p:sldLayoutId id="2147483682" r:id="rId8"/>
    <p:sldLayoutId id="2147483670" r:id="rId9"/>
    <p:sldLayoutId id="2147483667" r:id="rId10"/>
    <p:sldLayoutId id="2147483668" r:id="rId11"/>
    <p:sldLayoutId id="2147483674" r:id="rId12"/>
    <p:sldLayoutId id="2147483675" r:id="rId13"/>
    <p:sldLayoutId id="2147483677" r:id="rId14"/>
    <p:sldLayoutId id="2147483676" r:id="rId15"/>
    <p:sldLayoutId id="2147483672" r:id="rId16"/>
    <p:sldLayoutId id="2147483669" r:id="rId17"/>
    <p:sldLayoutId id="2147483671" r:id="rId18"/>
    <p:sldLayoutId id="2147483673" r:id="rId19"/>
    <p:sldLayoutId id="2147483679" r:id="rId20"/>
    <p:sldLayoutId id="2147483680" r:id="rId21"/>
    <p:sldLayoutId id="2147483681" r:id="rId22"/>
    <p:sldLayoutId id="2147483662" r:id="rId23"/>
    <p:sldLayoutId id="2147483654" r:id="rId24"/>
    <p:sldLayoutId id="2147483655" r:id="rId25"/>
    <p:sldLayoutId id="2147483665" r:id="rId26"/>
    <p:sldLayoutId id="2147483678" r:id="rId27"/>
    <p:sldLayoutId id="2147483664" r:id="rId2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Roboto" panose="02000000000000000000" pitchFamily="2" charset="0"/>
        <a:buChar char="–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DA0161C-D166-6E4C-8069-E1FBFE0BE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725" y="4709626"/>
            <a:ext cx="9144000" cy="407460"/>
          </a:xfrm>
        </p:spPr>
        <p:txBody>
          <a:bodyPr>
            <a:normAutofit/>
          </a:bodyPr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025A-CF60-5005-5D0D-8E917295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5C87B-1588-6F96-C034-AAF48B5BF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7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7688D6-D1F7-479C-B181-0D4C46EDC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8233" y="5019085"/>
            <a:ext cx="1050288" cy="369332"/>
          </a:xfrm>
        </p:spPr>
        <p:txBody>
          <a:bodyPr/>
          <a:lstStyle/>
          <a:p>
            <a:r>
              <a:rPr lang="en-US" dirty="0"/>
              <a:t>uihc.org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72AD14-BED4-4A3E-8474-5AB4CAE61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C2ECF-87F8-4FF3-9AD3-24240896F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Insert-&gt;Header and Footer-&gt;Type Customizable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92C30-4B11-4481-945C-ED83B657CA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Presenter Name</a:t>
            </a:r>
          </a:p>
          <a:p>
            <a:r>
              <a:rPr lang="en-US" dirty="0"/>
              <a:t>Presenter Title</a:t>
            </a:r>
          </a:p>
          <a:p>
            <a:r>
              <a:rPr lang="en-US" dirty="0"/>
              <a:t>Presenter Department</a:t>
            </a:r>
          </a:p>
          <a:p>
            <a:endParaRPr lang="en-US" dirty="0"/>
          </a:p>
          <a:p>
            <a:r>
              <a:rPr lang="en-US" dirty="0"/>
              <a:t>Presenter Phone</a:t>
            </a:r>
          </a:p>
          <a:p>
            <a:r>
              <a:rPr lang="en-US" dirty="0"/>
              <a:t>Presenter Email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CD4B13-D90F-48F5-9941-2F3580C8CDDE}"/>
              </a:ext>
            </a:extLst>
          </p:cNvPr>
          <p:cNvGrpSpPr/>
          <p:nvPr/>
        </p:nvGrpSpPr>
        <p:grpSpPr>
          <a:xfrm>
            <a:off x="956094" y="5607408"/>
            <a:ext cx="1649452" cy="371275"/>
            <a:chOff x="956094" y="5607408"/>
            <a:chExt cx="1649452" cy="371275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8C29C6E-2737-4414-AFBE-8667962F6862}"/>
                </a:ext>
              </a:extLst>
            </p:cNvPr>
            <p:cNvSpPr/>
            <p:nvPr/>
          </p:nvSpPr>
          <p:spPr>
            <a:xfrm>
              <a:off x="956094" y="5607408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C53127A-34DE-4D34-B71B-2358DC96B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71217" y="5695095"/>
              <a:ext cx="113905" cy="182247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A50FBF8-9B9F-4526-860B-887C4EEF215D}"/>
                </a:ext>
              </a:extLst>
            </p:cNvPr>
            <p:cNvSpPr/>
            <p:nvPr/>
          </p:nvSpPr>
          <p:spPr>
            <a:xfrm>
              <a:off x="1378468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121ABF02-A872-441D-800C-487B3753E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66610" y="5702003"/>
              <a:ext cx="199233" cy="199233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B9585B-E5D6-4246-B803-26E4E218E6D1}"/>
                </a:ext>
              </a:extLst>
            </p:cNvPr>
            <p:cNvSpPr/>
            <p:nvPr/>
          </p:nvSpPr>
          <p:spPr>
            <a:xfrm>
              <a:off x="1827541" y="561218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C4005BC7-03C6-4C64-B1B7-5B06E9E2C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907397" y="5705191"/>
              <a:ext cx="200707" cy="178406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EAB1DE-9E14-4518-84A4-230D59FF073D}"/>
                </a:ext>
              </a:extLst>
            </p:cNvPr>
            <p:cNvSpPr/>
            <p:nvPr/>
          </p:nvSpPr>
          <p:spPr>
            <a:xfrm>
              <a:off x="2245489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DDC3689-6705-47CA-8CB5-8CC693790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338805" y="5699071"/>
              <a:ext cx="177699" cy="2030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16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14077"/>
            <a:ext cx="10287001" cy="869089"/>
          </a:xfrm>
        </p:spPr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names and credentials</a:t>
            </a:r>
          </a:p>
        </p:txBody>
      </p:sp>
    </p:spTree>
    <p:extLst>
      <p:ext uri="{BB962C8B-B14F-4D97-AF65-F5344CB8AC3E}">
        <p14:creationId xmlns:p14="http://schemas.microsoft.com/office/powerpoint/2010/main" val="214787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14077"/>
            <a:ext cx="10287001" cy="869089"/>
          </a:xfrm>
        </p:spPr>
        <p:txBody>
          <a:bodyPr/>
          <a:lstStyle/>
          <a:p>
            <a:r>
              <a:rPr lang="en-US" dirty="0"/>
              <a:t>Purpose and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Rationale/priority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EBP process model used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0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14077"/>
            <a:ext cx="10287001" cy="869089"/>
          </a:xfrm>
        </p:spPr>
        <p:txBody>
          <a:bodyPr/>
          <a:lstStyle/>
          <a:p>
            <a:r>
              <a:rPr lang="en-US" dirty="0"/>
              <a:t>Synthesis of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  <a:endParaRPr lang="en-US" sz="2800" dirty="0"/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2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514077"/>
            <a:ext cx="10287001" cy="869089"/>
          </a:xfrm>
        </p:spPr>
        <p:txBody>
          <a:bodyPr/>
          <a:lstStyle/>
          <a:p>
            <a:r>
              <a:rPr lang="en-US" dirty="0"/>
              <a:t>Synthesis of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  <a:endParaRPr lang="en-US" sz="2800" dirty="0"/>
          </a:p>
          <a:p>
            <a:r>
              <a:rPr lang="en-US" dirty="0"/>
              <a:t>Key theme </a:t>
            </a:r>
            <a:r>
              <a:rPr lang="en-US" sz="2000" dirty="0"/>
              <a:t>(citations)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5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A7F93F-C4F7-41BC-B3FE-79B83789D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 Practice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CEAD-B015-2467-82E7-2924AABB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686757"/>
            <a:ext cx="5981701" cy="4256843"/>
          </a:xfrm>
        </p:spPr>
        <p:txBody>
          <a:bodyPr>
            <a:normAutofit/>
          </a:bodyPr>
          <a:lstStyle/>
          <a:p>
            <a:r>
              <a:rPr lang="en-US" dirty="0"/>
              <a:t>Describe the localized EBP protocol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6764A71-E60F-EBEC-99F6-158BD49FB3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5447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B23-9650-4EE2-8FD0-1B15DFB5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graphicFrame>
        <p:nvGraphicFramePr>
          <p:cNvPr id="7" name="Chart Placeholder 6">
            <a:extLst>
              <a:ext uri="{FF2B5EF4-FFF2-40B4-BE49-F238E27FC236}">
                <a16:creationId xmlns:a16="http://schemas.microsoft.com/office/drawing/2014/main" id="{E945F867-5095-4DDA-A1EF-7411613350C8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767181995"/>
              </p:ext>
            </p:extLst>
          </p:nvPr>
        </p:nvGraphicFramePr>
        <p:xfrm>
          <a:off x="949325" y="1570038"/>
          <a:ext cx="10290175" cy="460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913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77A69F-0FF4-D7E1-779B-1E1C8414C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A87FC-65FB-E6F0-55F8-EAA491F7F32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7AAD1-6E2F-3D42-C05F-DBA9BACD6A5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CB36C-DEA3-3565-8272-EFEF1F7A1A1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3162F-84F7-2491-425C-33BB856DB48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56B54B3-D244-37BB-A0F7-18FEADE9E72E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E101126-957B-5870-1690-4D511FCB832B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6983C8-B515-D575-6DE4-B842592856D6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D98141-0188-4BE9-B7F4-B5E0AD1C7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82861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025A-CF60-5005-5D0D-8E917295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5C87B-1588-6F96-C034-AAF48B5BF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7FFD54-27B0-415C-8654-D843242BD07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255</Words>
  <Application>Microsoft Office PowerPoint</Application>
  <PresentationFormat>Widescreen</PresentationFormat>
  <Paragraphs>50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Roboto</vt:lpstr>
      <vt:lpstr>Roboto Black</vt:lpstr>
      <vt:lpstr>Office Theme</vt:lpstr>
      <vt:lpstr>Title</vt:lpstr>
      <vt:lpstr>Team</vt:lpstr>
      <vt:lpstr>Purpose and Process</vt:lpstr>
      <vt:lpstr>Synthesis of Evidence</vt:lpstr>
      <vt:lpstr>Synthesis of Evidence</vt:lpstr>
      <vt:lpstr>EBP Practice Change </vt:lpstr>
      <vt:lpstr>Evaluation</vt:lpstr>
      <vt:lpstr>Implementation Strategies</vt:lpstr>
      <vt:lpstr>Next Steps</vt:lpstr>
      <vt:lpstr>Conclusion and Implications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Cullen, Laura M</cp:lastModifiedBy>
  <cp:revision>227</cp:revision>
  <dcterms:created xsi:type="dcterms:W3CDTF">2020-01-21T18:13:39Z</dcterms:created>
  <dcterms:modified xsi:type="dcterms:W3CDTF">2023-11-13T20:10:21Z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